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Montserrat"/>
      <p:regular r:id="rId30"/>
      <p:bold r:id="rId31"/>
      <p:italic r:id="rId32"/>
      <p:boldItalic r:id="rId33"/>
    </p:embeddedFont>
    <p:embeddedFont>
      <p:font typeface="Montserrat Medium"/>
      <p:regular r:id="rId34"/>
      <p:bold r:id="rId35"/>
      <p:italic r:id="rId36"/>
      <p:boldItalic r:id="rId37"/>
    </p:embeddedFont>
    <p:embeddedFont>
      <p:font typeface="Montserrat ExtraLight"/>
      <p:regular r:id="rId38"/>
      <p:bold r:id="rId39"/>
      <p:italic r:id="rId40"/>
      <p:boldItalic r:id="rId41"/>
    </p:embeddedFont>
    <p:embeddedFont>
      <p:font typeface="Montserrat ExtraBold"/>
      <p:bold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MontserratExtraLight-italic.fntdata"/><Relationship Id="rId20" Type="http://schemas.openxmlformats.org/officeDocument/2006/relationships/slide" Target="slides/slide16.xml"/><Relationship Id="rId42" Type="http://schemas.openxmlformats.org/officeDocument/2006/relationships/font" Target="fonts/MontserratExtraBold-bold.fntdata"/><Relationship Id="rId41" Type="http://schemas.openxmlformats.org/officeDocument/2006/relationships/font" Target="fonts/MontserratExtraLight-boldItalic.fntdata"/><Relationship Id="rId22" Type="http://schemas.openxmlformats.org/officeDocument/2006/relationships/slide" Target="slides/slide18.xml"/><Relationship Id="rId21" Type="http://schemas.openxmlformats.org/officeDocument/2006/relationships/slide" Target="slides/slide17.xml"/><Relationship Id="rId43" Type="http://schemas.openxmlformats.org/officeDocument/2006/relationships/font" Target="fonts/MontserratExtraBold-boldItalic.fntdata"/><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bold.fntdata"/><Relationship Id="rId30" Type="http://schemas.openxmlformats.org/officeDocument/2006/relationships/font" Target="fonts/Montserrat-regular.fntdata"/><Relationship Id="rId11" Type="http://schemas.openxmlformats.org/officeDocument/2006/relationships/slide" Target="slides/slide7.xml"/><Relationship Id="rId33" Type="http://schemas.openxmlformats.org/officeDocument/2006/relationships/font" Target="fonts/Montserrat-boldItalic.fntdata"/><Relationship Id="rId10" Type="http://schemas.openxmlformats.org/officeDocument/2006/relationships/slide" Target="slides/slide6.xml"/><Relationship Id="rId32" Type="http://schemas.openxmlformats.org/officeDocument/2006/relationships/font" Target="fonts/Montserrat-italic.fntdata"/><Relationship Id="rId13" Type="http://schemas.openxmlformats.org/officeDocument/2006/relationships/slide" Target="slides/slide9.xml"/><Relationship Id="rId35" Type="http://schemas.openxmlformats.org/officeDocument/2006/relationships/font" Target="fonts/MontserratMedium-bold.fntdata"/><Relationship Id="rId12" Type="http://schemas.openxmlformats.org/officeDocument/2006/relationships/slide" Target="slides/slide8.xml"/><Relationship Id="rId34" Type="http://schemas.openxmlformats.org/officeDocument/2006/relationships/font" Target="fonts/MontserratMedium-regular.fntdata"/><Relationship Id="rId15" Type="http://schemas.openxmlformats.org/officeDocument/2006/relationships/slide" Target="slides/slide11.xml"/><Relationship Id="rId37" Type="http://schemas.openxmlformats.org/officeDocument/2006/relationships/font" Target="fonts/MontserratMedium-boldItalic.fntdata"/><Relationship Id="rId14" Type="http://schemas.openxmlformats.org/officeDocument/2006/relationships/slide" Target="slides/slide10.xml"/><Relationship Id="rId36" Type="http://schemas.openxmlformats.org/officeDocument/2006/relationships/font" Target="fonts/MontserratMedium-italic.fntdata"/><Relationship Id="rId17" Type="http://schemas.openxmlformats.org/officeDocument/2006/relationships/slide" Target="slides/slide13.xml"/><Relationship Id="rId39" Type="http://schemas.openxmlformats.org/officeDocument/2006/relationships/font" Target="fonts/MontserratExtraLight-bold.fntdata"/><Relationship Id="rId16" Type="http://schemas.openxmlformats.org/officeDocument/2006/relationships/slide" Target="slides/slide12.xml"/><Relationship Id="rId38" Type="http://schemas.openxmlformats.org/officeDocument/2006/relationships/font" Target="fonts/MontserratExtraLight-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9e14ed84b0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9e14ed84b0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9e14ed84b0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9e14ed84b0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We transformed our categorical columns into filters (city filter, day type filter, and room type filter). We analysed the cleanliness rating, the overall rating, the price of the airbnb, indexes (restaurant index and attraction index, and we worked with the normalized column versions), and the distances.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9e182f87bc_6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9e182f87bc_6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pie graph has bins of size 5 and the labels show the min value of the bin. AKA: the first label is 95 -&gt; it indicates that it groups all rating votes from rant 95 to 100.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e182f87bc_64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e182f87bc_64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small pie graph has bins of size 50€ and the labels show the min value of the bin. AKA: the first label is 150.00€  -&gt; it indicates that it groups all rating votes from rant 150€ to 200€.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9e182f87bc_6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9e182f87bc_6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small pie graph has bins of size 50€ and the labels show the min value of the bin. AKA: the first label is 150.00€  -&gt; it indicates that it groups all rating votes from rant 150€ to 200€.</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9e182f87bc_6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9e182f87bc_6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 small pie graph has bins of size 50€ and the labels show the min value of the bin. AKA: the first label is 150.00€  -&gt; it indicates that it groups all rating votes from rant 150€ to 200€.</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9e14ed84b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9e14ed84b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29e182f87bc_64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29e182f87bc_64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9e182f87bc_64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9e182f87bc_64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9e14ed84b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9e14ed84b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9e182f87bc_64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9e182f87bc_64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e182f87bc_66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9e182f87bc_66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9e182f87bc_7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9e182f87bc_7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9e182f87bc_7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29e182f87bc_7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9e182f87bc_7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9e182f87bc_7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9e52cfeae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9e52cfeae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f9262ee2f_0_26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f9262ee2f_0_26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9e14ed84b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9e14ed84b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9e14ed84b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9e14ed84b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9e14ed84b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9e14ed84b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e14ed84b0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e14ed84b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1" name="Google Shape;11;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
        <p:nvSpPr>
          <p:cNvPr id="12" name="Google Shape;12;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49" name="Google Shape;4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
        <p:nvSpPr>
          <p:cNvPr id="50" name="Google Shape;50;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51" name="Shape 51"/>
        <p:cNvGrpSpPr/>
        <p:nvPr/>
      </p:nvGrpSpPr>
      <p:grpSpPr>
        <a:xfrm>
          <a:off x="0" y="0"/>
          <a:ext cx="0" cy="0"/>
          <a:chOff x="0" y="0"/>
          <a:chExt cx="0" cy="0"/>
        </a:xfrm>
      </p:grpSpPr>
      <p:sp>
        <p:nvSpPr>
          <p:cNvPr id="52" name="Google Shape;52;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55" name="Google Shape;55;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
        <p:nvSpPr>
          <p:cNvPr id="56" name="Google Shape;56;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9" name="Google Shape;59;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0" name="Google Shape;60;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1" name="Google Shape;61;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2" name="Google Shape;62;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3" name="Google Shape;63;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4" name="Google Shape;64;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5" name="Google Shape;65;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6" name="Google Shape;66;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67" name="Google Shape;67;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0" name="Google Shape;70;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71" name="Google Shape;7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74" name="Google Shape;74;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75" name="Google Shape;7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76" name="Shape 76"/>
        <p:cNvGrpSpPr/>
        <p:nvPr/>
      </p:nvGrpSpPr>
      <p:grpSpPr>
        <a:xfrm>
          <a:off x="0" y="0"/>
          <a:ext cx="0" cy="0"/>
          <a:chOff x="0" y="0"/>
          <a:chExt cx="0" cy="0"/>
        </a:xfrm>
      </p:grpSpPr>
      <p:sp>
        <p:nvSpPr>
          <p:cNvPr id="77" name="Google Shape;77;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8" name="Google Shape;78;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9" name="Google Shape;79;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0" name="Google Shape;80;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1" name="Google Shape;81;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2" name="Google Shape;82;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5" name="Google Shape;85;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6" name="Google Shape;86;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87" name="Google Shape;87;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88" name="Google Shape;88;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9" name="Google Shape;89;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0" name="Google Shape;90;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1" name="Google Shape;91;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94" name="Google Shape;94;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
        <p:nvSpPr>
          <p:cNvPr id="95" name="Google Shape;95;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96" name="Shape 96"/>
        <p:cNvGrpSpPr/>
        <p:nvPr/>
      </p:nvGrpSpPr>
      <p:grpSpPr>
        <a:xfrm>
          <a:off x="0" y="0"/>
          <a:ext cx="0" cy="0"/>
          <a:chOff x="0" y="0"/>
          <a:chExt cx="0" cy="0"/>
        </a:xfrm>
      </p:grpSpPr>
      <p:sp>
        <p:nvSpPr>
          <p:cNvPr id="97" name="Google Shape;97;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8" name="Google Shape;98;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3" name="Shape 13"/>
        <p:cNvGrpSpPr/>
        <p:nvPr/>
      </p:nvGrpSpPr>
      <p:grpSpPr>
        <a:xfrm>
          <a:off x="0" y="0"/>
          <a:ext cx="0" cy="0"/>
          <a:chOff x="0" y="0"/>
          <a:chExt cx="0" cy="0"/>
        </a:xfrm>
      </p:grpSpPr>
      <p:sp>
        <p:nvSpPr>
          <p:cNvPr id="14" name="Google Shape;14;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5" name="Google Shape;15;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6" name="Google Shape;16;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 name="Google Shape;17;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99" name="Shape 99"/>
        <p:cNvGrpSpPr/>
        <p:nvPr/>
      </p:nvGrpSpPr>
      <p:grpSpPr>
        <a:xfrm>
          <a:off x="0" y="0"/>
          <a:ext cx="0" cy="0"/>
          <a:chOff x="0" y="0"/>
          <a:chExt cx="0" cy="0"/>
        </a:xfrm>
      </p:grpSpPr>
      <p:sp>
        <p:nvSpPr>
          <p:cNvPr id="100" name="Google Shape;10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1" name="Google Shape;101;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102" name="Shape 102"/>
        <p:cNvGrpSpPr/>
        <p:nvPr/>
      </p:nvGrpSpPr>
      <p:grpSpPr>
        <a:xfrm>
          <a:off x="0" y="0"/>
          <a:ext cx="0" cy="0"/>
          <a:chOff x="0" y="0"/>
          <a:chExt cx="0" cy="0"/>
        </a:xfrm>
      </p:grpSpPr>
      <p:sp>
        <p:nvSpPr>
          <p:cNvPr id="103" name="Google Shape;103;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4" name="Google Shape;10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07" name="Google Shape;107;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0" name="Google Shape;110;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1" name="Google Shape;111;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12" name="Google Shape;112;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13" name="Google Shape;113;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14" name="Google Shape;114;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7" name="Google Shape;117;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8" name="Google Shape;118;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9" name="Google Shape;119;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0" name="Google Shape;120;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1" name="Google Shape;121;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2" name="Google Shape;122;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3" name="Google Shape;123;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4" name="Google Shape;124;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5" name="Google Shape;125;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26" name="Shape 126"/>
        <p:cNvGrpSpPr/>
        <p:nvPr/>
      </p:nvGrpSpPr>
      <p:grpSpPr>
        <a:xfrm>
          <a:off x="0" y="0"/>
          <a:ext cx="0" cy="0"/>
          <a:chOff x="0" y="0"/>
          <a:chExt cx="0" cy="0"/>
        </a:xfrm>
      </p:grpSpPr>
      <p:sp>
        <p:nvSpPr>
          <p:cNvPr id="127" name="Google Shape;127;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28" name="Google Shape;128;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29" name="Google Shape;129;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0" name="Google Shape;130;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1" name="Google Shape;131;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32" name="Google Shape;132;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33" name="Google Shape;133;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34" name="Shape 134"/>
        <p:cNvGrpSpPr/>
        <p:nvPr/>
      </p:nvGrpSpPr>
      <p:grpSpPr>
        <a:xfrm>
          <a:off x="0" y="0"/>
          <a:ext cx="0" cy="0"/>
          <a:chOff x="0" y="0"/>
          <a:chExt cx="0" cy="0"/>
        </a:xfrm>
      </p:grpSpPr>
      <p:sp>
        <p:nvSpPr>
          <p:cNvPr id="135" name="Google Shape;135;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6" name="Google Shape;136;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7" name="Google Shape;137;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38" name="Google Shape;138;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39" name="Google Shape;139;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1" name="Google Shape;141;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2" name="Google Shape;142;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3" name="Google Shape;143;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4" name="Google Shape;144;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5" name="Google Shape;145;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6" name="Google Shape;146;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47" name="Google Shape;147;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48" name="Google Shape;148;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49" name="Shape 149"/>
        <p:cNvGrpSpPr/>
        <p:nvPr/>
      </p:nvGrpSpPr>
      <p:grpSpPr>
        <a:xfrm>
          <a:off x="0" y="0"/>
          <a:ext cx="0" cy="0"/>
          <a:chOff x="0" y="0"/>
          <a:chExt cx="0" cy="0"/>
        </a:xfrm>
      </p:grpSpPr>
      <p:sp>
        <p:nvSpPr>
          <p:cNvPr id="150" name="Google Shape;150;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1" name="Google Shape;151;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2" name="Google Shape;152;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3" name="Google Shape;153;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54" name="Google Shape;154;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55" name="Google Shape;155;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6" name="Google Shape;156;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7" name="Google Shape;157;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58" name="Google Shape;158;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59" name="Google Shape;159;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62" name="Google Shape;162;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3" name="Google Shape;16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64" name="Shape 164"/>
        <p:cNvGrpSpPr/>
        <p:nvPr/>
      </p:nvGrpSpPr>
      <p:grpSpPr>
        <a:xfrm>
          <a:off x="0" y="0"/>
          <a:ext cx="0" cy="0"/>
          <a:chOff x="0" y="0"/>
          <a:chExt cx="0" cy="0"/>
        </a:xfrm>
      </p:grpSpPr>
      <p:sp>
        <p:nvSpPr>
          <p:cNvPr id="165" name="Google Shape;165;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66" name="Google Shape;166;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67" name="Google Shape;167;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0" name="Google Shape;20;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21" name="Google Shape;21;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68" name="Shape 168"/>
        <p:cNvGrpSpPr/>
        <p:nvPr/>
      </p:nvGrpSpPr>
      <p:grpSpPr>
        <a:xfrm>
          <a:off x="0" y="0"/>
          <a:ext cx="0" cy="0"/>
          <a:chOff x="0" y="0"/>
          <a:chExt cx="0" cy="0"/>
        </a:xfrm>
      </p:grpSpPr>
      <p:sp>
        <p:nvSpPr>
          <p:cNvPr id="169" name="Google Shape;16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70" name="Google Shape;17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71" name="Google Shape;171;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72" name="Shape 172"/>
        <p:cNvGrpSpPr/>
        <p:nvPr/>
      </p:nvGrpSpPr>
      <p:grpSpPr>
        <a:xfrm>
          <a:off x="0" y="0"/>
          <a:ext cx="0" cy="0"/>
          <a:chOff x="0" y="0"/>
          <a:chExt cx="0" cy="0"/>
        </a:xfrm>
      </p:grpSpPr>
      <p:sp>
        <p:nvSpPr>
          <p:cNvPr id="173" name="Google Shape;173;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4" name="Google Shape;174;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
        <p:nvSpPr>
          <p:cNvPr id="175" name="Google Shape;17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76" name="Shape 176"/>
        <p:cNvGrpSpPr/>
        <p:nvPr/>
      </p:nvGrpSpPr>
      <p:grpSpPr>
        <a:xfrm>
          <a:off x="0" y="0"/>
          <a:ext cx="0" cy="0"/>
          <a:chOff x="0" y="0"/>
          <a:chExt cx="0" cy="0"/>
        </a:xfrm>
      </p:grpSpPr>
      <p:sp>
        <p:nvSpPr>
          <p:cNvPr id="177" name="Google Shape;177;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78" name="Google Shape;178;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79" name="Google Shape;179;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
        <p:nvSpPr>
          <p:cNvPr id="180" name="Google Shape;180;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81" name="Shape 181"/>
        <p:cNvGrpSpPr/>
        <p:nvPr/>
      </p:nvGrpSpPr>
      <p:grpSpPr>
        <a:xfrm>
          <a:off x="0" y="0"/>
          <a:ext cx="0" cy="0"/>
          <a:chOff x="0" y="0"/>
          <a:chExt cx="0" cy="0"/>
        </a:xfrm>
      </p:grpSpPr>
      <p:sp>
        <p:nvSpPr>
          <p:cNvPr id="182" name="Google Shape;182;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3" name="Google Shape;183;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4" name="Google Shape;184;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87" name="Google Shape;187;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188" name="Google Shape;188;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5" name="Google Shape;25;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6" name="Google Shape;26;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30" name="Shape 30"/>
        <p:cNvGrpSpPr/>
        <p:nvPr/>
      </p:nvGrpSpPr>
      <p:grpSpPr>
        <a:xfrm>
          <a:off x="0" y="0"/>
          <a:ext cx="0" cy="0"/>
          <a:chOff x="0" y="0"/>
          <a:chExt cx="0" cy="0"/>
        </a:xfrm>
      </p:grpSpPr>
      <p:sp>
        <p:nvSpPr>
          <p:cNvPr id="31" name="Google Shape;31;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2" name="Google Shape;32;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
        <p:nvSpPr>
          <p:cNvPr id="33" name="Google Shape;33;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36" name="Google Shape;36;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7" name="Google Shape;37;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
        <p:nvSpPr>
          <p:cNvPr id="38" name="Google Shape;38;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9" name="Shape 39"/>
        <p:cNvGrpSpPr/>
        <p:nvPr/>
      </p:nvGrpSpPr>
      <p:grpSpPr>
        <a:xfrm>
          <a:off x="0" y="0"/>
          <a:ext cx="0" cy="0"/>
          <a:chOff x="0" y="0"/>
          <a:chExt cx="0" cy="0"/>
        </a:xfrm>
      </p:grpSpPr>
      <p:sp>
        <p:nvSpPr>
          <p:cNvPr id="40" name="Google Shape;40;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41" name="Google Shape;41;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6" name="Google Shape;46;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1.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2"/>
                </a:solidFill>
                <a:latin typeface="Montserrat"/>
                <a:ea typeface="Montserrat"/>
                <a:cs typeface="Montserrat"/>
                <a:sym typeface="Montserrat"/>
              </a:defRPr>
            </a:lvl1pPr>
            <a:lvl2pPr lvl="1" algn="r">
              <a:buNone/>
              <a:defRPr sz="1300">
                <a:solidFill>
                  <a:schemeClr val="dk2"/>
                </a:solidFill>
                <a:latin typeface="Montserrat"/>
                <a:ea typeface="Montserrat"/>
                <a:cs typeface="Montserrat"/>
                <a:sym typeface="Montserrat"/>
              </a:defRPr>
            </a:lvl2pPr>
            <a:lvl3pPr lvl="2" algn="r">
              <a:buNone/>
              <a:defRPr sz="1300">
                <a:solidFill>
                  <a:schemeClr val="dk2"/>
                </a:solidFill>
                <a:latin typeface="Montserrat"/>
                <a:ea typeface="Montserrat"/>
                <a:cs typeface="Montserrat"/>
                <a:sym typeface="Montserrat"/>
              </a:defRPr>
            </a:lvl3pPr>
            <a:lvl4pPr lvl="3" algn="r">
              <a:buNone/>
              <a:defRPr sz="1300">
                <a:solidFill>
                  <a:schemeClr val="dk2"/>
                </a:solidFill>
                <a:latin typeface="Montserrat"/>
                <a:ea typeface="Montserrat"/>
                <a:cs typeface="Montserrat"/>
                <a:sym typeface="Montserrat"/>
              </a:defRPr>
            </a:lvl4pPr>
            <a:lvl5pPr lvl="4" algn="r">
              <a:buNone/>
              <a:defRPr sz="1300">
                <a:solidFill>
                  <a:schemeClr val="dk2"/>
                </a:solidFill>
                <a:latin typeface="Montserrat"/>
                <a:ea typeface="Montserrat"/>
                <a:cs typeface="Montserrat"/>
                <a:sym typeface="Montserrat"/>
              </a:defRPr>
            </a:lvl5pPr>
            <a:lvl6pPr lvl="5" algn="r">
              <a:buNone/>
              <a:defRPr sz="1300">
                <a:solidFill>
                  <a:schemeClr val="dk2"/>
                </a:solidFill>
                <a:latin typeface="Montserrat"/>
                <a:ea typeface="Montserrat"/>
                <a:cs typeface="Montserrat"/>
                <a:sym typeface="Montserrat"/>
              </a:defRPr>
            </a:lvl6pPr>
            <a:lvl7pPr lvl="6" algn="r">
              <a:buNone/>
              <a:defRPr sz="1300">
                <a:solidFill>
                  <a:schemeClr val="dk2"/>
                </a:solidFill>
                <a:latin typeface="Montserrat"/>
                <a:ea typeface="Montserrat"/>
                <a:cs typeface="Montserrat"/>
                <a:sym typeface="Montserrat"/>
              </a:defRPr>
            </a:lvl7pPr>
            <a:lvl8pPr lvl="7" algn="r">
              <a:buNone/>
              <a:defRPr sz="1300">
                <a:solidFill>
                  <a:schemeClr val="dk2"/>
                </a:solidFill>
                <a:latin typeface="Montserrat"/>
                <a:ea typeface="Montserrat"/>
                <a:cs typeface="Montserrat"/>
                <a:sym typeface="Montserrat"/>
              </a:defRPr>
            </a:lvl8pPr>
            <a:lvl9pPr lvl="8" algn="r">
              <a:buNone/>
              <a:defRPr sz="1300">
                <a:solidFill>
                  <a:schemeClr val="dk2"/>
                </a:solidFill>
                <a:latin typeface="Montserrat"/>
                <a:ea typeface="Montserrat"/>
                <a:cs typeface="Montserrat"/>
                <a:sym typeface="Montserra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4.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0.png"/><Relationship Id="rId5" Type="http://schemas.openxmlformats.org/officeDocument/2006/relationships/image" Target="../media/image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50.png"/><Relationship Id="rId5"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37.png"/><Relationship Id="rId5"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40.png"/><Relationship Id="rId4" Type="http://schemas.openxmlformats.org/officeDocument/2006/relationships/image" Target="../media/image46.png"/><Relationship Id="rId5" Type="http://schemas.openxmlformats.org/officeDocument/2006/relationships/image" Target="../media/image48.png"/><Relationship Id="rId6" Type="http://schemas.openxmlformats.org/officeDocument/2006/relationships/image" Target="../media/image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45.png"/><Relationship Id="rId4" Type="http://schemas.openxmlformats.org/officeDocument/2006/relationships/image" Target="../media/image47.png"/><Relationship Id="rId5" Type="http://schemas.openxmlformats.org/officeDocument/2006/relationships/image" Target="../media/image57.png"/><Relationship Id="rId6"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0.png"/><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0.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 Id="rId3" Type="http://schemas.openxmlformats.org/officeDocument/2006/relationships/hyperlink" Target="https://www.kaggle.com/datasets/thedevastator/airbnb-prices-in-european-cities" TargetMode="External"/><Relationship Id="rId4" Type="http://schemas.openxmlformats.org/officeDocument/2006/relationships/hyperlink" Target="https://zenodo.org/records/4446043#.ZEV8d-zMI-R"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61.png"/><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53.png"/><Relationship Id="rId4" Type="http://schemas.openxmlformats.org/officeDocument/2006/relationships/image" Target="../media/image62.png"/><Relationship Id="rId5" Type="http://schemas.openxmlformats.org/officeDocument/2006/relationships/image" Target="../media/image5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4.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3.png"/><Relationship Id="rId4" Type="http://schemas.openxmlformats.org/officeDocument/2006/relationships/image" Target="../media/image25.png"/><Relationship Id="rId5" Type="http://schemas.openxmlformats.org/officeDocument/2006/relationships/image" Target="../media/image28.png"/><Relationship Id="rId6"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6"/>
          <p:cNvSpPr txBox="1"/>
          <p:nvPr>
            <p:ph type="ctrTitle"/>
          </p:nvPr>
        </p:nvSpPr>
        <p:spPr>
          <a:xfrm>
            <a:off x="1889600" y="1857475"/>
            <a:ext cx="54753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3000"/>
              <a:t>TAREFA DATASET GRUPO</a:t>
            </a:r>
            <a:endParaRPr sz="3000"/>
          </a:p>
        </p:txBody>
      </p:sp>
      <p:sp>
        <p:nvSpPr>
          <p:cNvPr id="194" name="Google Shape;194;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Grupo 50</a:t>
            </a:r>
            <a:endParaRPr/>
          </a:p>
        </p:txBody>
      </p:sp>
      <p:sp>
        <p:nvSpPr>
          <p:cNvPr id="195" name="Google Shape;195;p36"/>
          <p:cNvSpPr txBox="1"/>
          <p:nvPr>
            <p:ph type="ctrTitle"/>
          </p:nvPr>
        </p:nvSpPr>
        <p:spPr>
          <a:xfrm>
            <a:off x="2558700" y="2628175"/>
            <a:ext cx="40266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2000">
                <a:latin typeface="Montserrat ExtraLight"/>
                <a:ea typeface="Montserrat ExtraLight"/>
                <a:cs typeface="Montserrat ExtraLight"/>
                <a:sym typeface="Montserrat ExtraLight"/>
              </a:rPr>
              <a:t>Predicting Airbnb experiences</a:t>
            </a:r>
            <a:endParaRPr b="0" sz="2000">
              <a:latin typeface="Montserrat ExtraLight"/>
              <a:ea typeface="Montserrat ExtraLight"/>
              <a:cs typeface="Montserrat ExtraLight"/>
              <a:sym typeface="Montserrat ExtraLight"/>
            </a:endParaRPr>
          </a:p>
        </p:txBody>
      </p:sp>
      <p:cxnSp>
        <p:nvCxnSpPr>
          <p:cNvPr id="196" name="Google Shape;196;p36"/>
          <p:cNvCxnSpPr/>
          <p:nvPr/>
        </p:nvCxnSpPr>
        <p:spPr>
          <a:xfrm>
            <a:off x="3190500" y="25651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7" name="Google Shape;197;p36"/>
          <p:cNvPicPr preferRelativeResize="0"/>
          <p:nvPr/>
        </p:nvPicPr>
        <p:blipFill>
          <a:blip r:embed="rId3">
            <a:alphaModFix/>
          </a:blip>
          <a:stretch>
            <a:fillRect/>
          </a:stretch>
        </p:blipFill>
        <p:spPr>
          <a:xfrm>
            <a:off x="86153" y="66275"/>
            <a:ext cx="950096" cy="854374"/>
          </a:xfrm>
          <a:prstGeom prst="rect">
            <a:avLst/>
          </a:prstGeom>
          <a:noFill/>
          <a:ln>
            <a:noFill/>
          </a:ln>
        </p:spPr>
      </p:pic>
      <p:sp>
        <p:nvSpPr>
          <p:cNvPr id="198" name="Google Shape;198;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5"/>
          <p:cNvSpPr txBox="1"/>
          <p:nvPr>
            <p:ph type="ctrTitle"/>
          </p:nvPr>
        </p:nvSpPr>
        <p:spPr>
          <a:xfrm>
            <a:off x="3604725" y="812125"/>
            <a:ext cx="5080200" cy="277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Data visualization</a:t>
            </a:r>
            <a:endParaRPr sz="5500"/>
          </a:p>
        </p:txBody>
      </p:sp>
      <p:sp>
        <p:nvSpPr>
          <p:cNvPr id="286" name="Google Shape;286;p45"/>
          <p:cNvSpPr txBox="1"/>
          <p:nvPr>
            <p:ph idx="4294967295" type="title"/>
          </p:nvPr>
        </p:nvSpPr>
        <p:spPr>
          <a:xfrm>
            <a:off x="4325250" y="3491725"/>
            <a:ext cx="41787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Correlation </a:t>
            </a:r>
            <a:r>
              <a:rPr lang="en" sz="1400">
                <a:solidFill>
                  <a:schemeClr val="accent1"/>
                </a:solidFill>
              </a:rPr>
              <a:t>matrices</a:t>
            </a:r>
            <a:r>
              <a:rPr lang="en" sz="1400">
                <a:solidFill>
                  <a:schemeClr val="accent1"/>
                </a:solidFill>
              </a:rPr>
              <a:t> and graphs</a:t>
            </a:r>
            <a:endParaRPr sz="1400">
              <a:solidFill>
                <a:schemeClr val="accent1"/>
              </a:solidFill>
            </a:endParaRPr>
          </a:p>
        </p:txBody>
      </p:sp>
      <p:sp>
        <p:nvSpPr>
          <p:cNvPr id="287" name="Google Shape;287;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6"/>
          <p:cNvSpPr txBox="1"/>
          <p:nvPr>
            <p:ph type="title"/>
          </p:nvPr>
        </p:nvSpPr>
        <p:spPr>
          <a:xfrm>
            <a:off x="938500" y="445025"/>
            <a:ext cx="5922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Visualizing Correlation</a:t>
            </a:r>
            <a:endParaRPr sz="3400">
              <a:solidFill>
                <a:schemeClr val="lt2"/>
              </a:solidFill>
            </a:endParaRPr>
          </a:p>
        </p:txBody>
      </p:sp>
      <p:sp>
        <p:nvSpPr>
          <p:cNvPr id="293" name="Google Shape;293;p46"/>
          <p:cNvSpPr txBox="1"/>
          <p:nvPr>
            <p:ph idx="1" type="body"/>
          </p:nvPr>
        </p:nvSpPr>
        <p:spPr>
          <a:xfrm>
            <a:off x="938500" y="1025225"/>
            <a:ext cx="4212000" cy="111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started by making a purely visual </a:t>
            </a:r>
            <a:r>
              <a:rPr b="1" lang="en"/>
              <a:t>correlation matrix</a:t>
            </a:r>
            <a:r>
              <a:rPr lang="en"/>
              <a:t> with the </a:t>
            </a:r>
            <a:r>
              <a:rPr b="1" lang="en"/>
              <a:t>numerical data</a:t>
            </a:r>
            <a:r>
              <a:rPr lang="en"/>
              <a:t>, to discover the relationship between overall data quickly.</a:t>
            </a:r>
            <a:endParaRPr/>
          </a:p>
        </p:txBody>
      </p:sp>
      <p:cxnSp>
        <p:nvCxnSpPr>
          <p:cNvPr id="294" name="Google Shape;294;p46"/>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95" name="Google Shape;295;p46"/>
          <p:cNvPicPr preferRelativeResize="0"/>
          <p:nvPr/>
        </p:nvPicPr>
        <p:blipFill>
          <a:blip r:embed="rId3">
            <a:alphaModFix/>
          </a:blip>
          <a:stretch>
            <a:fillRect/>
          </a:stretch>
        </p:blipFill>
        <p:spPr>
          <a:xfrm>
            <a:off x="1962850" y="2204075"/>
            <a:ext cx="3393649" cy="2780731"/>
          </a:xfrm>
          <a:prstGeom prst="rect">
            <a:avLst/>
          </a:prstGeom>
          <a:noFill/>
          <a:ln>
            <a:noFill/>
          </a:ln>
        </p:spPr>
      </p:pic>
      <p:pic>
        <p:nvPicPr>
          <p:cNvPr id="296" name="Google Shape;296;p46"/>
          <p:cNvPicPr preferRelativeResize="0"/>
          <p:nvPr/>
        </p:nvPicPr>
        <p:blipFill>
          <a:blip r:embed="rId4">
            <a:alphaModFix/>
          </a:blip>
          <a:stretch>
            <a:fillRect/>
          </a:stretch>
        </p:blipFill>
        <p:spPr>
          <a:xfrm>
            <a:off x="5664875" y="740900"/>
            <a:ext cx="3393650" cy="4025025"/>
          </a:xfrm>
          <a:prstGeom prst="rect">
            <a:avLst/>
          </a:prstGeom>
          <a:noFill/>
          <a:ln>
            <a:noFill/>
          </a:ln>
        </p:spPr>
      </p:pic>
      <p:sp>
        <p:nvSpPr>
          <p:cNvPr id="297" name="Google Shape;297;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7"/>
          <p:cNvSpPr txBox="1"/>
          <p:nvPr>
            <p:ph type="title"/>
          </p:nvPr>
        </p:nvSpPr>
        <p:spPr>
          <a:xfrm>
            <a:off x="938500" y="445025"/>
            <a:ext cx="6137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Cleanliness Rating</a:t>
            </a:r>
            <a:endParaRPr/>
          </a:p>
        </p:txBody>
      </p:sp>
      <p:cxnSp>
        <p:nvCxnSpPr>
          <p:cNvPr id="303" name="Google Shape;303;p4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4" name="Google Shape;304;p47"/>
          <p:cNvSpPr txBox="1"/>
          <p:nvPr>
            <p:ph idx="4294967295" type="body"/>
          </p:nvPr>
        </p:nvSpPr>
        <p:spPr>
          <a:xfrm>
            <a:off x="1026200" y="4201325"/>
            <a:ext cx="7044900" cy="5736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Clr>
                <a:schemeClr val="lt1"/>
              </a:buClr>
              <a:buSzPts val="1200"/>
              <a:buChar char="●"/>
            </a:pPr>
            <a:r>
              <a:rPr lang="en" sz="1200">
                <a:solidFill>
                  <a:schemeClr val="lt1"/>
                </a:solidFill>
              </a:rPr>
              <a:t>A clear skew to the right.</a:t>
            </a:r>
            <a:endParaRPr sz="1200">
              <a:solidFill>
                <a:schemeClr val="lt1"/>
              </a:solidFill>
            </a:endParaRPr>
          </a:p>
          <a:p>
            <a:pPr indent="-304800" lvl="0" marL="457200" rtl="0" algn="ctr">
              <a:spcBef>
                <a:spcPts val="0"/>
              </a:spcBef>
              <a:spcAft>
                <a:spcPts val="0"/>
              </a:spcAft>
              <a:buClr>
                <a:schemeClr val="lt1"/>
              </a:buClr>
              <a:buSzPts val="1200"/>
              <a:buChar char="●"/>
            </a:pPr>
            <a:r>
              <a:rPr lang="en" sz="1200">
                <a:solidFill>
                  <a:schemeClr val="lt1"/>
                </a:solidFill>
              </a:rPr>
              <a:t>More than 50% of the ratings are given 10 in a scale of 0 to 10.</a:t>
            </a:r>
            <a:endParaRPr sz="1200">
              <a:solidFill>
                <a:schemeClr val="lt1"/>
              </a:solidFill>
            </a:endParaRPr>
          </a:p>
        </p:txBody>
      </p:sp>
      <p:pic>
        <p:nvPicPr>
          <p:cNvPr id="305" name="Google Shape;305;p47"/>
          <p:cNvPicPr preferRelativeResize="0"/>
          <p:nvPr/>
        </p:nvPicPr>
        <p:blipFill rotWithShape="1">
          <a:blip r:embed="rId3">
            <a:alphaModFix/>
          </a:blip>
          <a:srcRect b="1314" l="1700" r="0" t="1314"/>
          <a:stretch/>
        </p:blipFill>
        <p:spPr>
          <a:xfrm>
            <a:off x="651250" y="1297875"/>
            <a:ext cx="3574850" cy="2811325"/>
          </a:xfrm>
          <a:prstGeom prst="rect">
            <a:avLst/>
          </a:prstGeom>
          <a:noFill/>
          <a:ln>
            <a:noFill/>
          </a:ln>
        </p:spPr>
      </p:pic>
      <p:pic>
        <p:nvPicPr>
          <p:cNvPr id="306" name="Google Shape;306;p47"/>
          <p:cNvPicPr preferRelativeResize="0"/>
          <p:nvPr/>
        </p:nvPicPr>
        <p:blipFill>
          <a:blip r:embed="rId4">
            <a:alphaModFix/>
          </a:blip>
          <a:stretch>
            <a:fillRect/>
          </a:stretch>
        </p:blipFill>
        <p:spPr>
          <a:xfrm>
            <a:off x="4385900" y="1297875"/>
            <a:ext cx="3685237" cy="2811325"/>
          </a:xfrm>
          <a:prstGeom prst="rect">
            <a:avLst/>
          </a:prstGeom>
          <a:noFill/>
          <a:ln>
            <a:noFill/>
          </a:ln>
        </p:spPr>
      </p:pic>
      <p:pic>
        <p:nvPicPr>
          <p:cNvPr id="307" name="Google Shape;307;p47"/>
          <p:cNvPicPr preferRelativeResize="0"/>
          <p:nvPr/>
        </p:nvPicPr>
        <p:blipFill>
          <a:blip r:embed="rId5">
            <a:alphaModFix/>
          </a:blip>
          <a:stretch>
            <a:fillRect/>
          </a:stretch>
        </p:blipFill>
        <p:spPr>
          <a:xfrm>
            <a:off x="7506950" y="4264125"/>
            <a:ext cx="1427650" cy="680500"/>
          </a:xfrm>
          <a:prstGeom prst="rect">
            <a:avLst/>
          </a:prstGeom>
          <a:noFill/>
          <a:ln>
            <a:noFill/>
          </a:ln>
        </p:spPr>
      </p:pic>
      <p:sp>
        <p:nvSpPr>
          <p:cNvPr id="308" name="Google Shape;308;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8"/>
          <p:cNvSpPr txBox="1"/>
          <p:nvPr>
            <p:ph type="title"/>
          </p:nvPr>
        </p:nvSpPr>
        <p:spPr>
          <a:xfrm>
            <a:off x="938500" y="445025"/>
            <a:ext cx="6137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Overall </a:t>
            </a:r>
            <a:r>
              <a:rPr lang="en"/>
              <a:t>Rating</a:t>
            </a:r>
            <a:endParaRPr/>
          </a:p>
        </p:txBody>
      </p:sp>
      <p:cxnSp>
        <p:nvCxnSpPr>
          <p:cNvPr id="314" name="Google Shape;314;p48"/>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15" name="Google Shape;315;p48"/>
          <p:cNvSpPr txBox="1"/>
          <p:nvPr>
            <p:ph idx="4294967295" type="body"/>
          </p:nvPr>
        </p:nvSpPr>
        <p:spPr>
          <a:xfrm>
            <a:off x="1026200" y="4065250"/>
            <a:ext cx="7378200" cy="5736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Clr>
                <a:schemeClr val="lt1"/>
              </a:buClr>
              <a:buSzPts val="1200"/>
              <a:buChar char="●"/>
            </a:pPr>
            <a:r>
              <a:rPr lang="en" sz="1200">
                <a:solidFill>
                  <a:schemeClr val="lt1"/>
                </a:solidFill>
              </a:rPr>
              <a:t>A clear skew to the higher side of the scale.</a:t>
            </a:r>
            <a:endParaRPr sz="1200">
              <a:solidFill>
                <a:schemeClr val="lt1"/>
              </a:solidFill>
            </a:endParaRPr>
          </a:p>
          <a:p>
            <a:pPr indent="-304800" lvl="0" marL="457200" rtl="0" algn="ctr">
              <a:spcBef>
                <a:spcPts val="0"/>
              </a:spcBef>
              <a:spcAft>
                <a:spcPts val="0"/>
              </a:spcAft>
              <a:buClr>
                <a:schemeClr val="lt1"/>
              </a:buClr>
              <a:buSzPts val="1200"/>
              <a:buChar char="●"/>
            </a:pPr>
            <a:r>
              <a:rPr lang="en" sz="1200">
                <a:solidFill>
                  <a:schemeClr val="lt1"/>
                </a:solidFill>
              </a:rPr>
              <a:t>In a scale of 0 to 100, more than 50% of the ratings given were between the values 90 and 100.</a:t>
            </a:r>
            <a:endParaRPr sz="1200">
              <a:solidFill>
                <a:schemeClr val="lt1"/>
              </a:solidFill>
            </a:endParaRPr>
          </a:p>
        </p:txBody>
      </p:sp>
      <p:pic>
        <p:nvPicPr>
          <p:cNvPr id="316" name="Google Shape;316;p48"/>
          <p:cNvPicPr preferRelativeResize="0"/>
          <p:nvPr/>
        </p:nvPicPr>
        <p:blipFill rotWithShape="1">
          <a:blip r:embed="rId3">
            <a:alphaModFix/>
          </a:blip>
          <a:srcRect b="0" l="1555" r="0" t="2600"/>
          <a:stretch/>
        </p:blipFill>
        <p:spPr>
          <a:xfrm>
            <a:off x="294200" y="1026600"/>
            <a:ext cx="4340149" cy="2927975"/>
          </a:xfrm>
          <a:prstGeom prst="rect">
            <a:avLst/>
          </a:prstGeom>
          <a:noFill/>
          <a:ln>
            <a:noFill/>
          </a:ln>
        </p:spPr>
      </p:pic>
      <p:pic>
        <p:nvPicPr>
          <p:cNvPr id="317" name="Google Shape;317;p48"/>
          <p:cNvPicPr preferRelativeResize="0"/>
          <p:nvPr/>
        </p:nvPicPr>
        <p:blipFill>
          <a:blip r:embed="rId4">
            <a:alphaModFix/>
          </a:blip>
          <a:stretch>
            <a:fillRect/>
          </a:stretch>
        </p:blipFill>
        <p:spPr>
          <a:xfrm>
            <a:off x="4975150" y="1026600"/>
            <a:ext cx="3429283" cy="2927974"/>
          </a:xfrm>
          <a:prstGeom prst="rect">
            <a:avLst/>
          </a:prstGeom>
          <a:noFill/>
          <a:ln>
            <a:noFill/>
          </a:ln>
        </p:spPr>
      </p:pic>
      <p:pic>
        <p:nvPicPr>
          <p:cNvPr id="318" name="Google Shape;318;p48"/>
          <p:cNvPicPr preferRelativeResize="0"/>
          <p:nvPr/>
        </p:nvPicPr>
        <p:blipFill>
          <a:blip r:embed="rId5">
            <a:alphaModFix/>
          </a:blip>
          <a:stretch>
            <a:fillRect/>
          </a:stretch>
        </p:blipFill>
        <p:spPr>
          <a:xfrm>
            <a:off x="8404424" y="1026600"/>
            <a:ext cx="571600" cy="2927975"/>
          </a:xfrm>
          <a:prstGeom prst="rect">
            <a:avLst/>
          </a:prstGeom>
          <a:noFill/>
          <a:ln>
            <a:noFill/>
          </a:ln>
        </p:spPr>
      </p:pic>
      <p:sp>
        <p:nvSpPr>
          <p:cNvPr id="319" name="Google Shape;319;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9"/>
          <p:cNvSpPr txBox="1"/>
          <p:nvPr>
            <p:ph type="title"/>
          </p:nvPr>
        </p:nvSpPr>
        <p:spPr>
          <a:xfrm>
            <a:off x="938500" y="445025"/>
            <a:ext cx="6137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Price of Airbnb</a:t>
            </a:r>
            <a:endParaRPr/>
          </a:p>
        </p:txBody>
      </p:sp>
      <p:cxnSp>
        <p:nvCxnSpPr>
          <p:cNvPr id="325" name="Google Shape;325;p49"/>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26" name="Google Shape;326;p49"/>
          <p:cNvSpPr txBox="1"/>
          <p:nvPr>
            <p:ph idx="4294967295" type="body"/>
          </p:nvPr>
        </p:nvSpPr>
        <p:spPr>
          <a:xfrm>
            <a:off x="1026200" y="3824525"/>
            <a:ext cx="7129800" cy="868800"/>
          </a:xfrm>
          <a:prstGeom prst="rect">
            <a:avLst/>
          </a:prstGeom>
        </p:spPr>
        <p:txBody>
          <a:bodyPr anchorCtr="0" anchor="t" bIns="91425" lIns="91425" spcFirstLastPara="1" rIns="91425" wrap="square" tIns="91425">
            <a:noAutofit/>
          </a:bodyPr>
          <a:lstStyle/>
          <a:p>
            <a:pPr indent="-304800" lvl="0" marL="457200" rtl="0" algn="ctr">
              <a:spcBef>
                <a:spcPts val="0"/>
              </a:spcBef>
              <a:spcAft>
                <a:spcPts val="0"/>
              </a:spcAft>
              <a:buClr>
                <a:schemeClr val="lt1"/>
              </a:buClr>
              <a:buSzPts val="1200"/>
              <a:buChar char="●"/>
            </a:pPr>
            <a:r>
              <a:rPr lang="en" sz="1200">
                <a:solidFill>
                  <a:schemeClr val="lt1"/>
                </a:solidFill>
              </a:rPr>
              <a:t>The 50% of the airbnbs have their prices of 2 nights per 2 people between 100€-250€</a:t>
            </a:r>
            <a:endParaRPr sz="1200">
              <a:solidFill>
                <a:schemeClr val="lt1"/>
              </a:solidFill>
            </a:endParaRPr>
          </a:p>
          <a:p>
            <a:pPr indent="-304800" lvl="0" marL="457200" rtl="0" algn="ctr">
              <a:spcBef>
                <a:spcPts val="1000"/>
              </a:spcBef>
              <a:spcAft>
                <a:spcPts val="1000"/>
              </a:spcAft>
              <a:buClr>
                <a:schemeClr val="lt1"/>
              </a:buClr>
              <a:buSzPts val="1200"/>
              <a:buChar char="●"/>
            </a:pPr>
            <a:r>
              <a:rPr lang="en" sz="1200">
                <a:solidFill>
                  <a:schemeClr val="lt1"/>
                </a:solidFill>
              </a:rPr>
              <a:t>By median, the three cities with the most expensive Airbnbs are Amsterdam, Paris and London.</a:t>
            </a:r>
            <a:endParaRPr sz="1200">
              <a:solidFill>
                <a:schemeClr val="lt1"/>
              </a:solidFill>
            </a:endParaRPr>
          </a:p>
        </p:txBody>
      </p:sp>
      <p:pic>
        <p:nvPicPr>
          <p:cNvPr id="327" name="Google Shape;327;p49"/>
          <p:cNvPicPr preferRelativeResize="0"/>
          <p:nvPr/>
        </p:nvPicPr>
        <p:blipFill>
          <a:blip r:embed="rId3">
            <a:alphaModFix/>
          </a:blip>
          <a:stretch>
            <a:fillRect/>
          </a:stretch>
        </p:blipFill>
        <p:spPr>
          <a:xfrm>
            <a:off x="357275" y="1146825"/>
            <a:ext cx="4100850" cy="2384750"/>
          </a:xfrm>
          <a:prstGeom prst="rect">
            <a:avLst/>
          </a:prstGeom>
          <a:noFill/>
          <a:ln>
            <a:noFill/>
          </a:ln>
        </p:spPr>
      </p:pic>
      <p:pic>
        <p:nvPicPr>
          <p:cNvPr id="328" name="Google Shape;328;p49"/>
          <p:cNvPicPr preferRelativeResize="0"/>
          <p:nvPr/>
        </p:nvPicPr>
        <p:blipFill>
          <a:blip r:embed="rId4">
            <a:alphaModFix/>
          </a:blip>
          <a:stretch>
            <a:fillRect/>
          </a:stretch>
        </p:blipFill>
        <p:spPr>
          <a:xfrm>
            <a:off x="4666276" y="1146825"/>
            <a:ext cx="3812398" cy="2384750"/>
          </a:xfrm>
          <a:prstGeom prst="rect">
            <a:avLst/>
          </a:prstGeom>
          <a:noFill/>
          <a:ln>
            <a:noFill/>
          </a:ln>
        </p:spPr>
      </p:pic>
      <p:pic>
        <p:nvPicPr>
          <p:cNvPr id="329" name="Google Shape;329;p49"/>
          <p:cNvPicPr preferRelativeResize="0"/>
          <p:nvPr/>
        </p:nvPicPr>
        <p:blipFill rotWithShape="1">
          <a:blip r:embed="rId5">
            <a:alphaModFix/>
          </a:blip>
          <a:srcRect b="5054" l="9629" r="6995" t="2702"/>
          <a:stretch/>
        </p:blipFill>
        <p:spPr>
          <a:xfrm>
            <a:off x="8478675" y="1553298"/>
            <a:ext cx="549775" cy="1764575"/>
          </a:xfrm>
          <a:prstGeom prst="rect">
            <a:avLst/>
          </a:prstGeom>
          <a:noFill/>
          <a:ln>
            <a:noFill/>
          </a:ln>
        </p:spPr>
      </p:pic>
      <p:sp>
        <p:nvSpPr>
          <p:cNvPr id="330" name="Google Shape;330;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0"/>
          <p:cNvSpPr txBox="1"/>
          <p:nvPr>
            <p:ph type="title"/>
          </p:nvPr>
        </p:nvSpPr>
        <p:spPr>
          <a:xfrm>
            <a:off x="938500" y="329900"/>
            <a:ext cx="7416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Multivariable analysis - ratings and indexes</a:t>
            </a:r>
            <a:endParaRPr/>
          </a:p>
        </p:txBody>
      </p:sp>
      <p:cxnSp>
        <p:nvCxnSpPr>
          <p:cNvPr id="336" name="Google Shape;336;p50"/>
          <p:cNvCxnSpPr/>
          <p:nvPr/>
        </p:nvCxnSpPr>
        <p:spPr>
          <a:xfrm>
            <a:off x="1026200" y="2988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37" name="Google Shape;337;p50"/>
          <p:cNvPicPr preferRelativeResize="0"/>
          <p:nvPr/>
        </p:nvPicPr>
        <p:blipFill rotWithShape="1">
          <a:blip r:embed="rId3">
            <a:alphaModFix/>
          </a:blip>
          <a:srcRect b="1866" l="1036" r="1212" t="942"/>
          <a:stretch/>
        </p:blipFill>
        <p:spPr>
          <a:xfrm>
            <a:off x="938500" y="1076000"/>
            <a:ext cx="3470236" cy="2363025"/>
          </a:xfrm>
          <a:prstGeom prst="rect">
            <a:avLst/>
          </a:prstGeom>
          <a:noFill/>
          <a:ln>
            <a:noFill/>
          </a:ln>
        </p:spPr>
      </p:pic>
      <p:pic>
        <p:nvPicPr>
          <p:cNvPr id="338" name="Google Shape;338;p50"/>
          <p:cNvPicPr preferRelativeResize="0"/>
          <p:nvPr/>
        </p:nvPicPr>
        <p:blipFill rotWithShape="1">
          <a:blip r:embed="rId4">
            <a:alphaModFix/>
          </a:blip>
          <a:srcRect b="1931" l="1470" r="1808" t="1988"/>
          <a:stretch/>
        </p:blipFill>
        <p:spPr>
          <a:xfrm>
            <a:off x="5640117" y="3507350"/>
            <a:ext cx="2197559" cy="1459575"/>
          </a:xfrm>
          <a:prstGeom prst="rect">
            <a:avLst/>
          </a:prstGeom>
          <a:noFill/>
          <a:ln>
            <a:noFill/>
          </a:ln>
        </p:spPr>
      </p:pic>
      <p:pic>
        <p:nvPicPr>
          <p:cNvPr id="339" name="Google Shape;339;p50"/>
          <p:cNvPicPr preferRelativeResize="0"/>
          <p:nvPr/>
        </p:nvPicPr>
        <p:blipFill rotWithShape="1">
          <a:blip r:embed="rId5">
            <a:alphaModFix/>
          </a:blip>
          <a:srcRect b="3087" l="1975" r="1210" t="2492"/>
          <a:stretch/>
        </p:blipFill>
        <p:spPr>
          <a:xfrm>
            <a:off x="1559003" y="3490138"/>
            <a:ext cx="2229209" cy="1494000"/>
          </a:xfrm>
          <a:prstGeom prst="rect">
            <a:avLst/>
          </a:prstGeom>
          <a:noFill/>
          <a:ln>
            <a:noFill/>
          </a:ln>
        </p:spPr>
      </p:pic>
      <p:sp>
        <p:nvSpPr>
          <p:cNvPr id="340" name="Google Shape;340;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50"/>
          <p:cNvPicPr preferRelativeResize="0"/>
          <p:nvPr/>
        </p:nvPicPr>
        <p:blipFill>
          <a:blip r:embed="rId6">
            <a:alphaModFix/>
          </a:blip>
          <a:stretch>
            <a:fillRect/>
          </a:stretch>
        </p:blipFill>
        <p:spPr>
          <a:xfrm>
            <a:off x="4650200" y="1076000"/>
            <a:ext cx="3470226" cy="23717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938500" y="288025"/>
            <a:ext cx="61371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Multivariable analysis - distances</a:t>
            </a:r>
            <a:endParaRPr/>
          </a:p>
        </p:txBody>
      </p:sp>
      <p:cxnSp>
        <p:nvCxnSpPr>
          <p:cNvPr id="347" name="Google Shape;347;p51"/>
          <p:cNvCxnSpPr/>
          <p:nvPr/>
        </p:nvCxnSpPr>
        <p:spPr>
          <a:xfrm>
            <a:off x="1026200" y="257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48" name="Google Shape;348;p51"/>
          <p:cNvPicPr preferRelativeResize="0"/>
          <p:nvPr/>
        </p:nvPicPr>
        <p:blipFill rotWithShape="1">
          <a:blip r:embed="rId3">
            <a:alphaModFix/>
          </a:blip>
          <a:srcRect b="2103" l="2041" r="1646" t="2285"/>
          <a:stretch/>
        </p:blipFill>
        <p:spPr>
          <a:xfrm>
            <a:off x="1717638" y="937550"/>
            <a:ext cx="2763000" cy="1943263"/>
          </a:xfrm>
          <a:prstGeom prst="rect">
            <a:avLst/>
          </a:prstGeom>
          <a:noFill/>
          <a:ln>
            <a:noFill/>
          </a:ln>
        </p:spPr>
      </p:pic>
      <p:pic>
        <p:nvPicPr>
          <p:cNvPr id="349" name="Google Shape;349;p51"/>
          <p:cNvPicPr preferRelativeResize="0"/>
          <p:nvPr/>
        </p:nvPicPr>
        <p:blipFill rotWithShape="1">
          <a:blip r:embed="rId4">
            <a:alphaModFix/>
          </a:blip>
          <a:srcRect b="2782" l="858" r="1542" t="1285"/>
          <a:stretch/>
        </p:blipFill>
        <p:spPr>
          <a:xfrm>
            <a:off x="1717638" y="2991650"/>
            <a:ext cx="3334332" cy="1943275"/>
          </a:xfrm>
          <a:prstGeom prst="rect">
            <a:avLst/>
          </a:prstGeom>
          <a:noFill/>
          <a:ln>
            <a:noFill/>
          </a:ln>
        </p:spPr>
      </p:pic>
      <p:pic>
        <p:nvPicPr>
          <p:cNvPr id="350" name="Google Shape;350;p51"/>
          <p:cNvPicPr preferRelativeResize="0"/>
          <p:nvPr/>
        </p:nvPicPr>
        <p:blipFill>
          <a:blip r:embed="rId5">
            <a:alphaModFix/>
          </a:blip>
          <a:stretch>
            <a:fillRect/>
          </a:stretch>
        </p:blipFill>
        <p:spPr>
          <a:xfrm>
            <a:off x="5186688" y="3800200"/>
            <a:ext cx="1948150" cy="1134725"/>
          </a:xfrm>
          <a:prstGeom prst="rect">
            <a:avLst/>
          </a:prstGeom>
          <a:noFill/>
          <a:ln>
            <a:noFill/>
          </a:ln>
        </p:spPr>
      </p:pic>
      <p:sp>
        <p:nvSpPr>
          <p:cNvPr id="351" name="Google Shape;351;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52" name="Google Shape;352;p51"/>
          <p:cNvPicPr preferRelativeResize="0"/>
          <p:nvPr/>
        </p:nvPicPr>
        <p:blipFill rotWithShape="1">
          <a:blip r:embed="rId6">
            <a:alphaModFix/>
          </a:blip>
          <a:srcRect b="2189" l="2196" r="1054" t="2199"/>
          <a:stretch/>
        </p:blipFill>
        <p:spPr>
          <a:xfrm>
            <a:off x="4663363" y="959100"/>
            <a:ext cx="2763000" cy="19001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2"/>
          <p:cNvSpPr txBox="1"/>
          <p:nvPr>
            <p:ph type="title"/>
          </p:nvPr>
        </p:nvSpPr>
        <p:spPr>
          <a:xfrm>
            <a:off x="938500" y="445025"/>
            <a:ext cx="698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Auto-clustering in PowerBi</a:t>
            </a:r>
            <a:endParaRPr sz="3400">
              <a:solidFill>
                <a:schemeClr val="lt2"/>
              </a:solidFill>
            </a:endParaRPr>
          </a:p>
        </p:txBody>
      </p:sp>
      <p:cxnSp>
        <p:nvCxnSpPr>
          <p:cNvPr id="358" name="Google Shape;358;p5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59" name="Google Shape;359;p52"/>
          <p:cNvPicPr preferRelativeResize="0"/>
          <p:nvPr/>
        </p:nvPicPr>
        <p:blipFill>
          <a:blip r:embed="rId3">
            <a:alphaModFix/>
          </a:blip>
          <a:stretch>
            <a:fillRect/>
          </a:stretch>
        </p:blipFill>
        <p:spPr>
          <a:xfrm>
            <a:off x="833824" y="1833900"/>
            <a:ext cx="3778151" cy="2587350"/>
          </a:xfrm>
          <a:prstGeom prst="rect">
            <a:avLst/>
          </a:prstGeom>
          <a:noFill/>
          <a:ln>
            <a:noFill/>
          </a:ln>
        </p:spPr>
      </p:pic>
      <p:sp>
        <p:nvSpPr>
          <p:cNvPr id="360" name="Google Shape;360;p52"/>
          <p:cNvSpPr txBox="1"/>
          <p:nvPr/>
        </p:nvSpPr>
        <p:spPr>
          <a:xfrm>
            <a:off x="1026200" y="1025025"/>
            <a:ext cx="74838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500">
                <a:solidFill>
                  <a:schemeClr val="lt1"/>
                </a:solidFill>
                <a:latin typeface="Montserrat"/>
                <a:ea typeface="Montserrat"/>
                <a:cs typeface="Montserrat"/>
                <a:sym typeface="Montserrat"/>
              </a:rPr>
              <a:t>Does grouping data offer a </a:t>
            </a:r>
            <a:r>
              <a:rPr b="1" lang="en" sz="1500">
                <a:solidFill>
                  <a:schemeClr val="lt1"/>
                </a:solidFill>
                <a:latin typeface="Montserrat"/>
                <a:ea typeface="Montserrat"/>
                <a:cs typeface="Montserrat"/>
                <a:sym typeface="Montserrat"/>
              </a:rPr>
              <a:t>more clear view of the situation?</a:t>
            </a:r>
            <a:endParaRPr b="1" sz="1500">
              <a:solidFill>
                <a:schemeClr val="lt1"/>
              </a:solidFill>
              <a:latin typeface="Montserrat"/>
              <a:ea typeface="Montserrat"/>
              <a:cs typeface="Montserrat"/>
              <a:sym typeface="Montserrat"/>
            </a:endParaRPr>
          </a:p>
        </p:txBody>
      </p:sp>
      <p:sp>
        <p:nvSpPr>
          <p:cNvPr id="361" name="Google Shape;361;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62" name="Google Shape;362;p52"/>
          <p:cNvPicPr preferRelativeResize="0"/>
          <p:nvPr/>
        </p:nvPicPr>
        <p:blipFill>
          <a:blip r:embed="rId4">
            <a:alphaModFix/>
          </a:blip>
          <a:stretch>
            <a:fillRect/>
          </a:stretch>
        </p:blipFill>
        <p:spPr>
          <a:xfrm>
            <a:off x="4918600" y="1833900"/>
            <a:ext cx="3778150" cy="2556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3"/>
          <p:cNvSpPr txBox="1"/>
          <p:nvPr>
            <p:ph type="title"/>
          </p:nvPr>
        </p:nvSpPr>
        <p:spPr>
          <a:xfrm>
            <a:off x="938500" y="445025"/>
            <a:ext cx="698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Auto-clustering in PowerBi</a:t>
            </a:r>
            <a:endParaRPr sz="3400">
              <a:solidFill>
                <a:schemeClr val="lt2"/>
              </a:solidFill>
            </a:endParaRPr>
          </a:p>
        </p:txBody>
      </p:sp>
      <p:cxnSp>
        <p:nvCxnSpPr>
          <p:cNvPr id="368" name="Google Shape;368;p5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369" name="Google Shape;369;p53"/>
          <p:cNvPicPr preferRelativeResize="0"/>
          <p:nvPr/>
        </p:nvPicPr>
        <p:blipFill>
          <a:blip r:embed="rId3">
            <a:alphaModFix/>
          </a:blip>
          <a:stretch>
            <a:fillRect/>
          </a:stretch>
        </p:blipFill>
        <p:spPr>
          <a:xfrm>
            <a:off x="833824" y="1833900"/>
            <a:ext cx="3778151" cy="2587350"/>
          </a:xfrm>
          <a:prstGeom prst="rect">
            <a:avLst/>
          </a:prstGeom>
          <a:noFill/>
          <a:ln>
            <a:noFill/>
          </a:ln>
        </p:spPr>
      </p:pic>
      <p:sp>
        <p:nvSpPr>
          <p:cNvPr id="370" name="Google Shape;370;p53"/>
          <p:cNvSpPr txBox="1"/>
          <p:nvPr/>
        </p:nvSpPr>
        <p:spPr>
          <a:xfrm>
            <a:off x="1026200" y="1025025"/>
            <a:ext cx="7483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500">
                <a:solidFill>
                  <a:schemeClr val="lt1"/>
                </a:solidFill>
                <a:latin typeface="Montserrat"/>
                <a:ea typeface="Montserrat"/>
                <a:cs typeface="Montserrat"/>
                <a:sym typeface="Montserrat"/>
              </a:rPr>
              <a:t>Does grouping data offer a more clear view of the situation?</a:t>
            </a:r>
            <a:br>
              <a:rPr b="1" lang="en" sz="1500">
                <a:solidFill>
                  <a:schemeClr val="lt1"/>
                </a:solidFill>
                <a:latin typeface="Montserrat"/>
                <a:ea typeface="Montserrat"/>
                <a:cs typeface="Montserrat"/>
                <a:sym typeface="Montserrat"/>
              </a:rPr>
            </a:br>
            <a:r>
              <a:rPr lang="en" sz="1500">
                <a:solidFill>
                  <a:schemeClr val="lt1"/>
                </a:solidFill>
                <a:latin typeface="Montserrat"/>
                <a:ea typeface="Montserrat"/>
                <a:cs typeface="Montserrat"/>
                <a:sym typeface="Montserrat"/>
              </a:rPr>
              <a:t>No.</a:t>
            </a:r>
            <a:endParaRPr sz="1500">
              <a:solidFill>
                <a:schemeClr val="lt1"/>
              </a:solidFill>
              <a:latin typeface="Montserrat"/>
              <a:ea typeface="Montserrat"/>
              <a:cs typeface="Montserrat"/>
              <a:sym typeface="Montserrat"/>
            </a:endParaRPr>
          </a:p>
        </p:txBody>
      </p:sp>
      <p:pic>
        <p:nvPicPr>
          <p:cNvPr id="371" name="Google Shape;371;p53"/>
          <p:cNvPicPr preferRelativeResize="0"/>
          <p:nvPr/>
        </p:nvPicPr>
        <p:blipFill rotWithShape="1">
          <a:blip r:embed="rId4">
            <a:alphaModFix/>
          </a:blip>
          <a:srcRect b="3088" l="1628" r="1985" t="2446"/>
          <a:stretch/>
        </p:blipFill>
        <p:spPr>
          <a:xfrm>
            <a:off x="4946800" y="1833900"/>
            <a:ext cx="3749948" cy="2587350"/>
          </a:xfrm>
          <a:prstGeom prst="rect">
            <a:avLst/>
          </a:prstGeom>
          <a:noFill/>
          <a:ln>
            <a:noFill/>
          </a:ln>
        </p:spPr>
      </p:pic>
      <p:pic>
        <p:nvPicPr>
          <p:cNvPr id="372" name="Google Shape;372;p53"/>
          <p:cNvPicPr preferRelativeResize="0"/>
          <p:nvPr/>
        </p:nvPicPr>
        <p:blipFill>
          <a:blip r:embed="rId5">
            <a:alphaModFix/>
          </a:blip>
          <a:stretch>
            <a:fillRect/>
          </a:stretch>
        </p:blipFill>
        <p:spPr>
          <a:xfrm>
            <a:off x="4946800" y="1833900"/>
            <a:ext cx="3749950" cy="2598436"/>
          </a:xfrm>
          <a:prstGeom prst="rect">
            <a:avLst/>
          </a:prstGeom>
          <a:noFill/>
          <a:ln>
            <a:noFill/>
          </a:ln>
        </p:spPr>
      </p:pic>
      <p:pic>
        <p:nvPicPr>
          <p:cNvPr id="373" name="Google Shape;373;p53"/>
          <p:cNvPicPr preferRelativeResize="0"/>
          <p:nvPr/>
        </p:nvPicPr>
        <p:blipFill>
          <a:blip r:embed="rId6">
            <a:alphaModFix/>
          </a:blip>
          <a:stretch>
            <a:fillRect/>
          </a:stretch>
        </p:blipFill>
        <p:spPr>
          <a:xfrm>
            <a:off x="833825" y="1851363"/>
            <a:ext cx="3778150" cy="2563494"/>
          </a:xfrm>
          <a:prstGeom prst="rect">
            <a:avLst/>
          </a:prstGeom>
          <a:noFill/>
          <a:ln>
            <a:noFill/>
          </a:ln>
        </p:spPr>
      </p:pic>
      <p:sp>
        <p:nvSpPr>
          <p:cNvPr id="374" name="Google Shape;374;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nvSpPr>
        <p:spPr>
          <a:xfrm>
            <a:off x="1008025" y="1694925"/>
            <a:ext cx="748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800">
                <a:solidFill>
                  <a:schemeClr val="lt1"/>
                </a:solidFill>
                <a:latin typeface="Montserrat"/>
                <a:ea typeface="Montserrat"/>
                <a:cs typeface="Montserrat"/>
                <a:sym typeface="Montserrat"/>
              </a:rPr>
              <a:t>So what machine learning model should we apply?</a:t>
            </a:r>
            <a:endParaRPr sz="1800">
              <a:solidFill>
                <a:schemeClr val="lt1"/>
              </a:solidFill>
              <a:latin typeface="Montserrat"/>
              <a:ea typeface="Montserrat"/>
              <a:cs typeface="Montserrat"/>
              <a:sym typeface="Montserrat"/>
            </a:endParaRPr>
          </a:p>
        </p:txBody>
      </p:sp>
      <p:sp>
        <p:nvSpPr>
          <p:cNvPr id="380" name="Google Shape;38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7"/>
          <p:cNvSpPr txBox="1"/>
          <p:nvPr>
            <p:ph type="ctrTitle"/>
          </p:nvPr>
        </p:nvSpPr>
        <p:spPr>
          <a:xfrm>
            <a:off x="4115550" y="1025850"/>
            <a:ext cx="4541100" cy="178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Data Source</a:t>
            </a:r>
            <a:endParaRPr sz="5500"/>
          </a:p>
        </p:txBody>
      </p:sp>
      <p:sp>
        <p:nvSpPr>
          <p:cNvPr id="204" name="Google Shape;204;p37"/>
          <p:cNvSpPr txBox="1"/>
          <p:nvPr>
            <p:ph idx="4294967295" type="title"/>
          </p:nvPr>
        </p:nvSpPr>
        <p:spPr>
          <a:xfrm>
            <a:off x="4296750" y="2943275"/>
            <a:ext cx="4178700" cy="1466400"/>
          </a:xfrm>
          <a:prstGeom prst="rect">
            <a:avLst/>
          </a:prstGeom>
        </p:spPr>
        <p:txBody>
          <a:bodyPr anchorCtr="0" anchor="t" bIns="91425" lIns="91425" spcFirstLastPara="1" rIns="91425" wrap="square" tIns="91425">
            <a:noAutofit/>
          </a:bodyPr>
          <a:lstStyle/>
          <a:p>
            <a:pPr indent="0" lvl="0" marL="0" rtl="0" algn="ctr">
              <a:lnSpc>
                <a:spcPct val="100000"/>
              </a:lnSpc>
              <a:spcBef>
                <a:spcPts val="1000"/>
              </a:spcBef>
              <a:spcAft>
                <a:spcPts val="0"/>
              </a:spcAft>
              <a:buNone/>
            </a:pPr>
            <a:r>
              <a:rPr lang="en" sz="1400" u="sng">
                <a:solidFill>
                  <a:schemeClr val="accent1"/>
                </a:solidFill>
                <a:hlinkClick r:id="rId3">
                  <a:extLst>
                    <a:ext uri="{A12FA001-AC4F-418D-AE19-62706E023703}">
                      <ahyp:hlinkClr val="tx"/>
                    </a:ext>
                  </a:extLst>
                </a:hlinkClick>
              </a:rPr>
              <a:t>Kaggle: Airbnb prices in European Cities</a:t>
            </a:r>
            <a:endParaRPr sz="1400">
              <a:solidFill>
                <a:schemeClr val="accent1"/>
              </a:solidFill>
            </a:endParaRPr>
          </a:p>
          <a:p>
            <a:pPr indent="0" lvl="0" marL="0" rtl="0" algn="ctr">
              <a:lnSpc>
                <a:spcPct val="100000"/>
              </a:lnSpc>
              <a:spcBef>
                <a:spcPts val="1000"/>
              </a:spcBef>
              <a:spcAft>
                <a:spcPts val="1000"/>
              </a:spcAft>
              <a:buNone/>
            </a:pPr>
            <a:r>
              <a:rPr lang="en" sz="1100" u="sng">
                <a:solidFill>
                  <a:schemeClr val="lt2"/>
                </a:solidFill>
                <a:hlinkClick r:id="rId4">
                  <a:extLst>
                    <a:ext uri="{A12FA001-AC4F-418D-AE19-62706E023703}">
                      <ahyp:hlinkClr val="tx"/>
                    </a:ext>
                  </a:extLst>
                </a:hlinkClick>
              </a:rPr>
              <a:t>Zenodo: Determinants of Airbnb prices in European cities: A spatial econometrics approach</a:t>
            </a:r>
            <a:endParaRPr sz="1100">
              <a:solidFill>
                <a:schemeClr val="lt2"/>
              </a:solidFill>
            </a:endParaRPr>
          </a:p>
        </p:txBody>
      </p:sp>
      <p:sp>
        <p:nvSpPr>
          <p:cNvPr id="205" name="Google Shape;205;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55"/>
          <p:cNvSpPr txBox="1"/>
          <p:nvPr/>
        </p:nvSpPr>
        <p:spPr>
          <a:xfrm>
            <a:off x="1008025" y="1694925"/>
            <a:ext cx="74838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b="1" lang="en" sz="1800">
                <a:solidFill>
                  <a:schemeClr val="lt1"/>
                </a:solidFill>
                <a:latin typeface="Montserrat"/>
                <a:ea typeface="Montserrat"/>
                <a:cs typeface="Montserrat"/>
                <a:sym typeface="Montserrat"/>
              </a:rPr>
              <a:t>So what machine learning model should we apply?</a:t>
            </a:r>
            <a:endParaRPr sz="1800">
              <a:solidFill>
                <a:schemeClr val="lt1"/>
              </a:solidFill>
              <a:latin typeface="Montserrat"/>
              <a:ea typeface="Montserrat"/>
              <a:cs typeface="Montserrat"/>
              <a:sym typeface="Montserrat"/>
            </a:endParaRPr>
          </a:p>
        </p:txBody>
      </p:sp>
      <p:sp>
        <p:nvSpPr>
          <p:cNvPr id="386" name="Google Shape;386;p55"/>
          <p:cNvSpPr txBox="1"/>
          <p:nvPr/>
        </p:nvSpPr>
        <p:spPr>
          <a:xfrm>
            <a:off x="1149950" y="2361575"/>
            <a:ext cx="7483800" cy="1210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lt1"/>
                </a:solidFill>
                <a:latin typeface="Montserrat"/>
                <a:ea typeface="Montserrat"/>
                <a:cs typeface="Montserrat"/>
                <a:sym typeface="Montserrat"/>
              </a:rPr>
              <a:t>Depends….</a:t>
            </a:r>
            <a:endParaRPr sz="1600">
              <a:solidFill>
                <a:schemeClr val="lt1"/>
              </a:solidFill>
              <a:latin typeface="Montserrat"/>
              <a:ea typeface="Montserrat"/>
              <a:cs typeface="Montserrat"/>
              <a:sym typeface="Montserrat"/>
            </a:endParaRPr>
          </a:p>
          <a:p>
            <a:pPr indent="0" lvl="0" marL="0" rtl="0" algn="ctr">
              <a:spcBef>
                <a:spcPts val="1000"/>
              </a:spcBef>
              <a:spcAft>
                <a:spcPts val="0"/>
              </a:spcAft>
              <a:buNone/>
            </a:pPr>
            <a:r>
              <a:rPr b="1" lang="en" sz="1600">
                <a:solidFill>
                  <a:schemeClr val="accent1"/>
                </a:solidFill>
                <a:latin typeface="Montserrat"/>
                <a:ea typeface="Montserrat"/>
                <a:cs typeface="Montserrat"/>
                <a:sym typeface="Montserrat"/>
              </a:rPr>
              <a:t>What question are we attempting to answering?</a:t>
            </a:r>
            <a:endParaRPr b="1" sz="1600">
              <a:solidFill>
                <a:schemeClr val="accent1"/>
              </a:solidFill>
              <a:latin typeface="Montserrat"/>
              <a:ea typeface="Montserrat"/>
              <a:cs typeface="Montserrat"/>
              <a:sym typeface="Montserrat"/>
            </a:endParaRPr>
          </a:p>
          <a:p>
            <a:pPr indent="0" lvl="0" marL="0" rtl="0" algn="ctr">
              <a:spcBef>
                <a:spcPts val="1000"/>
              </a:spcBef>
              <a:spcAft>
                <a:spcPts val="1000"/>
              </a:spcAft>
              <a:buNone/>
            </a:pPr>
            <a:r>
              <a:t/>
            </a:r>
            <a:endParaRPr sz="1800">
              <a:solidFill>
                <a:schemeClr val="lt1"/>
              </a:solidFill>
              <a:latin typeface="Montserrat"/>
              <a:ea typeface="Montserrat"/>
              <a:cs typeface="Montserrat"/>
              <a:sym typeface="Montserrat"/>
            </a:endParaRPr>
          </a:p>
        </p:txBody>
      </p:sp>
      <p:sp>
        <p:nvSpPr>
          <p:cNvPr id="387" name="Google Shape;387;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3697225" y="2997100"/>
            <a:ext cx="5169900" cy="1446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How can we predict the overall guest satisfaction of an airbnb?</a:t>
            </a:r>
            <a:endParaRPr sz="2800"/>
          </a:p>
        </p:txBody>
      </p:sp>
      <p:cxnSp>
        <p:nvCxnSpPr>
          <p:cNvPr id="393" name="Google Shape;393;p56"/>
          <p:cNvCxnSpPr/>
          <p:nvPr/>
        </p:nvCxnSpPr>
        <p:spPr>
          <a:xfrm flipH="1">
            <a:off x="3610725" y="3161200"/>
            <a:ext cx="1500" cy="11841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94" name="Google Shape;394;p56"/>
          <p:cNvSpPr txBox="1"/>
          <p:nvPr/>
        </p:nvSpPr>
        <p:spPr>
          <a:xfrm>
            <a:off x="2826975" y="3199150"/>
            <a:ext cx="955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6000">
              <a:solidFill>
                <a:schemeClr val="accent1"/>
              </a:solidFill>
            </a:endParaRPr>
          </a:p>
        </p:txBody>
      </p:sp>
      <p:sp>
        <p:nvSpPr>
          <p:cNvPr id="395" name="Google Shape;395;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57"/>
          <p:cNvSpPr txBox="1"/>
          <p:nvPr>
            <p:ph type="title"/>
          </p:nvPr>
        </p:nvSpPr>
        <p:spPr>
          <a:xfrm>
            <a:off x="938500" y="549725"/>
            <a:ext cx="698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Initial Results</a:t>
            </a:r>
            <a:endParaRPr sz="3400">
              <a:solidFill>
                <a:schemeClr val="lt2"/>
              </a:solidFill>
            </a:endParaRPr>
          </a:p>
        </p:txBody>
      </p:sp>
      <p:cxnSp>
        <p:nvCxnSpPr>
          <p:cNvPr id="401" name="Google Shape;401;p57"/>
          <p:cNvCxnSpPr/>
          <p:nvPr/>
        </p:nvCxnSpPr>
        <p:spPr>
          <a:xfrm>
            <a:off x="1026200" y="5187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02" name="Google Shape;402;p57"/>
          <p:cNvSpPr txBox="1"/>
          <p:nvPr/>
        </p:nvSpPr>
        <p:spPr>
          <a:xfrm>
            <a:off x="1047450" y="1144300"/>
            <a:ext cx="7049100" cy="146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lt1"/>
                </a:solidFill>
                <a:latin typeface="Montserrat"/>
                <a:ea typeface="Montserrat"/>
                <a:cs typeface="Montserrat"/>
                <a:sym typeface="Montserrat"/>
              </a:rPr>
              <a:t>The score of our training group was 100%, while the </a:t>
            </a:r>
            <a:r>
              <a:rPr b="1" lang="en" sz="1500">
                <a:solidFill>
                  <a:schemeClr val="lt1"/>
                </a:solidFill>
                <a:latin typeface="Montserrat"/>
                <a:ea typeface="Montserrat"/>
                <a:cs typeface="Montserrat"/>
                <a:sym typeface="Montserrat"/>
              </a:rPr>
              <a:t>test group</a:t>
            </a:r>
            <a:r>
              <a:rPr lang="en" sz="1500">
                <a:solidFill>
                  <a:schemeClr val="lt1"/>
                </a:solidFill>
                <a:latin typeface="Montserrat"/>
                <a:ea typeface="Montserrat"/>
                <a:cs typeface="Montserrat"/>
                <a:sym typeface="Montserrat"/>
              </a:rPr>
              <a:t> came back with a </a:t>
            </a:r>
            <a:r>
              <a:rPr b="1" lang="en" sz="1500">
                <a:solidFill>
                  <a:schemeClr val="lt1"/>
                </a:solidFill>
                <a:latin typeface="Montserrat"/>
                <a:ea typeface="Montserrat"/>
                <a:cs typeface="Montserrat"/>
                <a:sym typeface="Montserrat"/>
              </a:rPr>
              <a:t>score of 49,4%</a:t>
            </a:r>
            <a:r>
              <a:rPr lang="en" sz="1500">
                <a:solidFill>
                  <a:schemeClr val="lt1"/>
                </a:solidFill>
                <a:latin typeface="Montserrat"/>
                <a:ea typeface="Montserrat"/>
                <a:cs typeface="Montserrat"/>
                <a:sym typeface="Montserrat"/>
              </a:rPr>
              <a:t>. We also verify the </a:t>
            </a:r>
            <a:r>
              <a:rPr b="1" lang="en" sz="1500">
                <a:solidFill>
                  <a:schemeClr val="lt1"/>
                </a:solidFill>
                <a:latin typeface="Montserrat"/>
                <a:ea typeface="Montserrat"/>
                <a:cs typeface="Montserrat"/>
                <a:sym typeface="Montserrat"/>
              </a:rPr>
              <a:t>MSE</a:t>
            </a:r>
            <a:r>
              <a:rPr lang="en" sz="1500">
                <a:solidFill>
                  <a:schemeClr val="lt1"/>
                </a:solidFill>
                <a:latin typeface="Montserrat"/>
                <a:ea typeface="Montserrat"/>
                <a:cs typeface="Montserrat"/>
                <a:sym typeface="Montserrat"/>
              </a:rPr>
              <a:t> and </a:t>
            </a:r>
            <a:r>
              <a:rPr b="1" lang="en" sz="1500">
                <a:solidFill>
                  <a:schemeClr val="lt1"/>
                </a:solidFill>
                <a:latin typeface="Montserrat"/>
                <a:ea typeface="Montserrat"/>
                <a:cs typeface="Montserrat"/>
                <a:sym typeface="Montserrat"/>
              </a:rPr>
              <a:t>MAE</a:t>
            </a:r>
            <a:r>
              <a:rPr lang="en" sz="1500">
                <a:solidFill>
                  <a:schemeClr val="lt1"/>
                </a:solidFill>
                <a:latin typeface="Montserrat"/>
                <a:ea typeface="Montserrat"/>
                <a:cs typeface="Montserrat"/>
                <a:sym typeface="Montserrat"/>
              </a:rPr>
              <a:t> score against the true values of ratings and we respectively had </a:t>
            </a:r>
            <a:r>
              <a:rPr b="1" lang="en" sz="1500">
                <a:solidFill>
                  <a:schemeClr val="lt1"/>
                </a:solidFill>
                <a:latin typeface="Montserrat"/>
                <a:ea typeface="Montserrat"/>
                <a:cs typeface="Montserrat"/>
                <a:sym typeface="Montserrat"/>
              </a:rPr>
              <a:t>40.83%</a:t>
            </a:r>
            <a:r>
              <a:rPr lang="en" sz="1500">
                <a:solidFill>
                  <a:schemeClr val="lt1"/>
                </a:solidFill>
                <a:latin typeface="Montserrat"/>
                <a:ea typeface="Montserrat"/>
                <a:cs typeface="Montserrat"/>
                <a:sym typeface="Montserrat"/>
              </a:rPr>
              <a:t> and </a:t>
            </a:r>
            <a:r>
              <a:rPr b="1" lang="en" sz="1500">
                <a:solidFill>
                  <a:schemeClr val="lt1"/>
                </a:solidFill>
                <a:latin typeface="Montserrat"/>
                <a:ea typeface="Montserrat"/>
                <a:cs typeface="Montserrat"/>
                <a:sym typeface="Montserrat"/>
              </a:rPr>
              <a:t>3.11%</a:t>
            </a:r>
            <a:r>
              <a:rPr lang="en" sz="1500">
                <a:solidFill>
                  <a:schemeClr val="lt1"/>
                </a:solidFill>
                <a:latin typeface="Montserrat"/>
                <a:ea typeface="Montserrat"/>
                <a:cs typeface="Montserrat"/>
                <a:sym typeface="Montserrat"/>
              </a:rPr>
              <a:t>.</a:t>
            </a:r>
            <a:endParaRPr sz="1500">
              <a:solidFill>
                <a:schemeClr val="lt1"/>
              </a:solidFill>
              <a:latin typeface="Montserrat"/>
              <a:ea typeface="Montserrat"/>
              <a:cs typeface="Montserrat"/>
              <a:sym typeface="Montserrat"/>
            </a:endParaRPr>
          </a:p>
          <a:p>
            <a:pPr indent="0" lvl="0" marL="0" rtl="0" algn="l">
              <a:spcBef>
                <a:spcPts val="1000"/>
              </a:spcBef>
              <a:spcAft>
                <a:spcPts val="1000"/>
              </a:spcAft>
              <a:buNone/>
            </a:pPr>
            <a:r>
              <a:t/>
            </a:r>
            <a:endParaRPr sz="1500">
              <a:solidFill>
                <a:schemeClr val="lt1"/>
              </a:solidFill>
              <a:latin typeface="Montserrat"/>
              <a:ea typeface="Montserrat"/>
              <a:cs typeface="Montserrat"/>
              <a:sym typeface="Montserrat"/>
            </a:endParaRPr>
          </a:p>
        </p:txBody>
      </p:sp>
      <p:pic>
        <p:nvPicPr>
          <p:cNvPr id="403" name="Google Shape;403;p57"/>
          <p:cNvPicPr preferRelativeResize="0"/>
          <p:nvPr/>
        </p:nvPicPr>
        <p:blipFill>
          <a:blip r:embed="rId3">
            <a:alphaModFix/>
          </a:blip>
          <a:stretch>
            <a:fillRect/>
          </a:stretch>
        </p:blipFill>
        <p:spPr>
          <a:xfrm>
            <a:off x="5066875" y="3508125"/>
            <a:ext cx="3702299" cy="801600"/>
          </a:xfrm>
          <a:prstGeom prst="rect">
            <a:avLst/>
          </a:prstGeom>
          <a:noFill/>
          <a:ln>
            <a:noFill/>
          </a:ln>
        </p:spPr>
      </p:pic>
      <p:pic>
        <p:nvPicPr>
          <p:cNvPr id="404" name="Google Shape;404;p57"/>
          <p:cNvPicPr preferRelativeResize="0"/>
          <p:nvPr/>
        </p:nvPicPr>
        <p:blipFill>
          <a:blip r:embed="rId4">
            <a:alphaModFix/>
          </a:blip>
          <a:stretch>
            <a:fillRect/>
          </a:stretch>
        </p:blipFill>
        <p:spPr>
          <a:xfrm>
            <a:off x="5066875" y="2611600"/>
            <a:ext cx="3702300" cy="737728"/>
          </a:xfrm>
          <a:prstGeom prst="rect">
            <a:avLst/>
          </a:prstGeom>
          <a:noFill/>
          <a:ln>
            <a:noFill/>
          </a:ln>
        </p:spPr>
      </p:pic>
      <p:sp>
        <p:nvSpPr>
          <p:cNvPr id="405" name="Google Shape;405;p57"/>
          <p:cNvSpPr txBox="1"/>
          <p:nvPr/>
        </p:nvSpPr>
        <p:spPr>
          <a:xfrm>
            <a:off x="1577500" y="3169125"/>
            <a:ext cx="30000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000"/>
              </a:spcAft>
              <a:buNone/>
            </a:pPr>
            <a:r>
              <a:rPr lang="en" sz="1300">
                <a:solidFill>
                  <a:schemeClr val="lt1"/>
                </a:solidFill>
                <a:latin typeface="Montserrat"/>
                <a:ea typeface="Montserrat"/>
                <a:cs typeface="Montserrat"/>
                <a:sym typeface="Montserrat"/>
              </a:rPr>
              <a:t>While these results were not terrible, we wondered if we could </a:t>
            </a:r>
            <a:r>
              <a:rPr b="1" lang="en" sz="1300">
                <a:solidFill>
                  <a:schemeClr val="lt1"/>
                </a:solidFill>
                <a:latin typeface="Montserrat"/>
                <a:ea typeface="Montserrat"/>
                <a:cs typeface="Montserrat"/>
                <a:sym typeface="Montserrat"/>
              </a:rPr>
              <a:t>improve </a:t>
            </a:r>
            <a:r>
              <a:rPr lang="en" sz="1300">
                <a:solidFill>
                  <a:schemeClr val="lt1"/>
                </a:solidFill>
                <a:latin typeface="Montserrat"/>
                <a:ea typeface="Montserrat"/>
                <a:cs typeface="Montserrat"/>
                <a:sym typeface="Montserrat"/>
              </a:rPr>
              <a:t>them…</a:t>
            </a:r>
            <a:endParaRPr sz="1300"/>
          </a:p>
        </p:txBody>
      </p:sp>
      <p:sp>
        <p:nvSpPr>
          <p:cNvPr id="406" name="Google Shape;406;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8"/>
          <p:cNvSpPr txBox="1"/>
          <p:nvPr>
            <p:ph type="title"/>
          </p:nvPr>
        </p:nvSpPr>
        <p:spPr>
          <a:xfrm>
            <a:off x="938500" y="549725"/>
            <a:ext cx="698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Hyperparameter Tuning</a:t>
            </a:r>
            <a:endParaRPr sz="3400">
              <a:solidFill>
                <a:schemeClr val="lt2"/>
              </a:solidFill>
            </a:endParaRPr>
          </a:p>
        </p:txBody>
      </p:sp>
      <p:cxnSp>
        <p:nvCxnSpPr>
          <p:cNvPr id="412" name="Google Shape;412;p58"/>
          <p:cNvCxnSpPr/>
          <p:nvPr/>
        </p:nvCxnSpPr>
        <p:spPr>
          <a:xfrm>
            <a:off x="1026200" y="5187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13" name="Google Shape;413;p58"/>
          <p:cNvSpPr txBox="1"/>
          <p:nvPr/>
        </p:nvSpPr>
        <p:spPr>
          <a:xfrm>
            <a:off x="1047450" y="1144300"/>
            <a:ext cx="7049100" cy="196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We defined a parameter space and inputted them into an instance of </a:t>
            </a:r>
            <a:r>
              <a:rPr b="1" lang="en" sz="1200">
                <a:solidFill>
                  <a:schemeClr val="lt1"/>
                </a:solidFill>
                <a:latin typeface="Montserrat"/>
                <a:ea typeface="Montserrat"/>
                <a:cs typeface="Montserrat"/>
                <a:sym typeface="Montserrat"/>
              </a:rPr>
              <a:t>RandomizedSearchCV</a:t>
            </a:r>
            <a:r>
              <a:rPr lang="en" sz="1200">
                <a:solidFill>
                  <a:schemeClr val="lt1"/>
                </a:solidFill>
                <a:latin typeface="Montserrat"/>
                <a:ea typeface="Montserrat"/>
                <a:cs typeface="Montserrat"/>
                <a:sym typeface="Montserrat"/>
              </a:rPr>
              <a:t> with a regression tree and fit </a:t>
            </a:r>
            <a:r>
              <a:rPr lang="en" sz="1200">
                <a:solidFill>
                  <a:schemeClr val="lt1"/>
                </a:solidFill>
                <a:latin typeface="Montserrat"/>
                <a:ea typeface="Montserrat"/>
                <a:cs typeface="Montserrat"/>
                <a:sym typeface="Montserrat"/>
              </a:rPr>
              <a:t>the</a:t>
            </a:r>
            <a:r>
              <a:rPr lang="en" sz="1200">
                <a:solidFill>
                  <a:schemeClr val="lt1"/>
                </a:solidFill>
                <a:latin typeface="Montserrat"/>
                <a:ea typeface="Montserrat"/>
                <a:cs typeface="Montserrat"/>
                <a:sym typeface="Montserrat"/>
              </a:rPr>
              <a:t> model with the training set of X and Y.</a:t>
            </a:r>
            <a:endParaRPr sz="1200">
              <a:solidFill>
                <a:schemeClr val="lt1"/>
              </a:solidFill>
              <a:latin typeface="Montserrat"/>
              <a:ea typeface="Montserrat"/>
              <a:cs typeface="Montserrat"/>
              <a:sym typeface="Montserrat"/>
            </a:endParaRPr>
          </a:p>
          <a:p>
            <a:pPr indent="0" lvl="0" marL="0" rtl="0" algn="l">
              <a:spcBef>
                <a:spcPts val="1000"/>
              </a:spcBef>
              <a:spcAft>
                <a:spcPts val="0"/>
              </a:spcAft>
              <a:buNone/>
            </a:pPr>
            <a:r>
              <a:rPr lang="en" sz="1200">
                <a:solidFill>
                  <a:schemeClr val="lt1"/>
                </a:solidFill>
                <a:latin typeface="Montserrat"/>
                <a:ea typeface="Montserrat"/>
                <a:cs typeface="Montserrat"/>
                <a:sym typeface="Montserrat"/>
              </a:rPr>
              <a:t>When the RandomizedSearchCV finished searching, we retrieved its best parameters, adjusting them a bit by taking the </a:t>
            </a:r>
            <a:r>
              <a:rPr i="1" lang="en" sz="1200">
                <a:solidFill>
                  <a:schemeClr val="lt1"/>
                </a:solidFill>
                <a:latin typeface="Montserrat"/>
                <a:ea typeface="Montserrat"/>
                <a:cs typeface="Montserrat"/>
                <a:sym typeface="Montserrat"/>
              </a:rPr>
              <a:t>min_samples_split</a:t>
            </a:r>
            <a:r>
              <a:rPr lang="en" sz="1200">
                <a:solidFill>
                  <a:schemeClr val="lt1"/>
                </a:solidFill>
                <a:latin typeface="Montserrat"/>
                <a:ea typeface="Montserrat"/>
                <a:cs typeface="Montserrat"/>
                <a:sym typeface="Montserrat"/>
              </a:rPr>
              <a:t> and multiplying it with the number of training samples, taking the ceiling value. The tuned best estimator is then used to predict new Y values.</a:t>
            </a:r>
            <a:endParaRPr sz="1200">
              <a:solidFill>
                <a:schemeClr val="lt1"/>
              </a:solidFill>
              <a:latin typeface="Montserrat"/>
              <a:ea typeface="Montserrat"/>
              <a:cs typeface="Montserrat"/>
              <a:sym typeface="Montserrat"/>
            </a:endParaRPr>
          </a:p>
          <a:p>
            <a:pPr indent="0" lvl="0" marL="0" rtl="0" algn="l">
              <a:spcBef>
                <a:spcPts val="1000"/>
              </a:spcBef>
              <a:spcAft>
                <a:spcPts val="1000"/>
              </a:spcAft>
              <a:buNone/>
            </a:pPr>
            <a:r>
              <a:t/>
            </a:r>
            <a:endParaRPr sz="1500">
              <a:solidFill>
                <a:schemeClr val="lt1"/>
              </a:solidFill>
              <a:latin typeface="Montserrat"/>
              <a:ea typeface="Montserrat"/>
              <a:cs typeface="Montserrat"/>
              <a:sym typeface="Montserrat"/>
            </a:endParaRPr>
          </a:p>
        </p:txBody>
      </p:sp>
      <p:pic>
        <p:nvPicPr>
          <p:cNvPr id="414" name="Google Shape;414;p58"/>
          <p:cNvPicPr preferRelativeResize="0"/>
          <p:nvPr/>
        </p:nvPicPr>
        <p:blipFill>
          <a:blip r:embed="rId3">
            <a:alphaModFix/>
          </a:blip>
          <a:stretch>
            <a:fillRect/>
          </a:stretch>
        </p:blipFill>
        <p:spPr>
          <a:xfrm>
            <a:off x="1065459" y="2838895"/>
            <a:ext cx="4981851" cy="700342"/>
          </a:xfrm>
          <a:prstGeom prst="rect">
            <a:avLst/>
          </a:prstGeom>
          <a:noFill/>
          <a:ln>
            <a:noFill/>
          </a:ln>
        </p:spPr>
      </p:pic>
      <p:pic>
        <p:nvPicPr>
          <p:cNvPr id="415" name="Google Shape;415;p58"/>
          <p:cNvPicPr preferRelativeResize="0"/>
          <p:nvPr/>
        </p:nvPicPr>
        <p:blipFill>
          <a:blip r:embed="rId4">
            <a:alphaModFix/>
          </a:blip>
          <a:stretch>
            <a:fillRect/>
          </a:stretch>
        </p:blipFill>
        <p:spPr>
          <a:xfrm>
            <a:off x="1065450" y="3638125"/>
            <a:ext cx="4981850" cy="1304475"/>
          </a:xfrm>
          <a:prstGeom prst="rect">
            <a:avLst/>
          </a:prstGeom>
          <a:noFill/>
          <a:ln>
            <a:noFill/>
          </a:ln>
        </p:spPr>
      </p:pic>
      <p:pic>
        <p:nvPicPr>
          <p:cNvPr id="416" name="Google Shape;416;p58"/>
          <p:cNvPicPr preferRelativeResize="0"/>
          <p:nvPr/>
        </p:nvPicPr>
        <p:blipFill rotWithShape="1">
          <a:blip r:embed="rId5">
            <a:alphaModFix/>
          </a:blip>
          <a:srcRect b="0" l="0" r="66102" t="48135"/>
          <a:stretch/>
        </p:blipFill>
        <p:spPr>
          <a:xfrm>
            <a:off x="6242275" y="3914338"/>
            <a:ext cx="2644350" cy="780550"/>
          </a:xfrm>
          <a:prstGeom prst="rect">
            <a:avLst/>
          </a:prstGeom>
          <a:noFill/>
          <a:ln>
            <a:noFill/>
          </a:ln>
        </p:spPr>
      </p:pic>
      <p:sp>
        <p:nvSpPr>
          <p:cNvPr id="417" name="Google Shape;417;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59"/>
          <p:cNvSpPr txBox="1"/>
          <p:nvPr>
            <p:ph type="title"/>
          </p:nvPr>
        </p:nvSpPr>
        <p:spPr>
          <a:xfrm>
            <a:off x="938500" y="549725"/>
            <a:ext cx="6987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Results with hyperparameter tuning</a:t>
            </a:r>
            <a:endParaRPr sz="3400">
              <a:solidFill>
                <a:schemeClr val="lt2"/>
              </a:solidFill>
            </a:endParaRPr>
          </a:p>
        </p:txBody>
      </p:sp>
      <p:cxnSp>
        <p:nvCxnSpPr>
          <p:cNvPr id="423" name="Google Shape;423;p59"/>
          <p:cNvCxnSpPr/>
          <p:nvPr/>
        </p:nvCxnSpPr>
        <p:spPr>
          <a:xfrm>
            <a:off x="1026200" y="5187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424" name="Google Shape;424;p59"/>
          <p:cNvSpPr txBox="1"/>
          <p:nvPr/>
        </p:nvSpPr>
        <p:spPr>
          <a:xfrm>
            <a:off x="1047450" y="1144300"/>
            <a:ext cx="7049100" cy="154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Montserrat"/>
                <a:ea typeface="Montserrat"/>
                <a:cs typeface="Montserrat"/>
                <a:sym typeface="Montserrat"/>
              </a:rPr>
              <a:t>In terms of score from the test, it increased from 49.4% to </a:t>
            </a:r>
            <a:r>
              <a:rPr b="1" lang="en" sz="1200">
                <a:solidFill>
                  <a:schemeClr val="lt1"/>
                </a:solidFill>
                <a:latin typeface="Montserrat"/>
                <a:ea typeface="Montserrat"/>
                <a:cs typeface="Montserrat"/>
                <a:sym typeface="Montserrat"/>
              </a:rPr>
              <a:t>54.47%</a:t>
            </a:r>
            <a:r>
              <a:rPr lang="en" sz="1200">
                <a:solidFill>
                  <a:schemeClr val="lt1"/>
                </a:solidFill>
                <a:latin typeface="Montserrat"/>
                <a:ea typeface="Montserrat"/>
                <a:cs typeface="Montserrat"/>
                <a:sym typeface="Montserrat"/>
              </a:rPr>
              <a:t>.</a:t>
            </a:r>
            <a:endParaRPr sz="1200">
              <a:solidFill>
                <a:schemeClr val="lt1"/>
              </a:solidFill>
              <a:latin typeface="Montserrat"/>
              <a:ea typeface="Montserrat"/>
              <a:cs typeface="Montserrat"/>
              <a:sym typeface="Montserrat"/>
            </a:endParaRPr>
          </a:p>
          <a:p>
            <a:pPr indent="0" lvl="0" marL="0" rtl="0" algn="l">
              <a:spcBef>
                <a:spcPts val="1000"/>
              </a:spcBef>
              <a:spcAft>
                <a:spcPts val="0"/>
              </a:spcAft>
              <a:buNone/>
            </a:pPr>
            <a:r>
              <a:rPr lang="en" sz="1200">
                <a:solidFill>
                  <a:schemeClr val="lt1"/>
                </a:solidFill>
                <a:latin typeface="Montserrat"/>
                <a:ea typeface="Montserrat"/>
                <a:cs typeface="Montserrat"/>
                <a:sym typeface="Montserrat"/>
              </a:rPr>
              <a:t>When considering the new predictions of the tuned model, we recalculated the MSE and MAE, which held now values of </a:t>
            </a:r>
            <a:r>
              <a:rPr b="1" lang="en" sz="1200">
                <a:solidFill>
                  <a:schemeClr val="lt1"/>
                </a:solidFill>
                <a:latin typeface="Montserrat"/>
                <a:ea typeface="Montserrat"/>
                <a:cs typeface="Montserrat"/>
                <a:sym typeface="Montserrat"/>
              </a:rPr>
              <a:t>36.73%</a:t>
            </a:r>
            <a:r>
              <a:rPr lang="en" sz="1200">
                <a:solidFill>
                  <a:schemeClr val="lt1"/>
                </a:solidFill>
                <a:latin typeface="Montserrat"/>
                <a:ea typeface="Montserrat"/>
                <a:cs typeface="Montserrat"/>
                <a:sym typeface="Montserrat"/>
              </a:rPr>
              <a:t> and </a:t>
            </a:r>
            <a:r>
              <a:rPr b="1" lang="en" sz="1200">
                <a:solidFill>
                  <a:schemeClr val="lt1"/>
                </a:solidFill>
                <a:latin typeface="Montserrat"/>
                <a:ea typeface="Montserrat"/>
                <a:cs typeface="Montserrat"/>
                <a:sym typeface="Montserrat"/>
              </a:rPr>
              <a:t>3.88%</a:t>
            </a:r>
            <a:r>
              <a:rPr lang="en" sz="1200">
                <a:solidFill>
                  <a:schemeClr val="lt1"/>
                </a:solidFill>
                <a:latin typeface="Montserrat"/>
                <a:ea typeface="Montserrat"/>
                <a:cs typeface="Montserrat"/>
                <a:sym typeface="Montserrat"/>
              </a:rPr>
              <a:t>, respectfully. Comparatively, the MSE  reduced and the MAE increased. There was an improvement in regression performance and a small decrease in prediction accuracy.</a:t>
            </a:r>
            <a:endParaRPr sz="1200">
              <a:solidFill>
                <a:schemeClr val="lt1"/>
              </a:solidFill>
              <a:latin typeface="Montserrat"/>
              <a:ea typeface="Montserrat"/>
              <a:cs typeface="Montserrat"/>
              <a:sym typeface="Montserrat"/>
            </a:endParaRPr>
          </a:p>
          <a:p>
            <a:pPr indent="0" lvl="0" marL="0" rtl="0" algn="l">
              <a:spcBef>
                <a:spcPts val="1000"/>
              </a:spcBef>
              <a:spcAft>
                <a:spcPts val="1000"/>
              </a:spcAft>
              <a:buNone/>
            </a:pPr>
            <a:r>
              <a:t/>
            </a:r>
            <a:endParaRPr sz="1200">
              <a:solidFill>
                <a:schemeClr val="lt1"/>
              </a:solidFill>
              <a:latin typeface="Montserrat"/>
              <a:ea typeface="Montserrat"/>
              <a:cs typeface="Montserrat"/>
              <a:sym typeface="Montserrat"/>
            </a:endParaRPr>
          </a:p>
        </p:txBody>
      </p:sp>
      <p:pic>
        <p:nvPicPr>
          <p:cNvPr id="425" name="Google Shape;425;p59"/>
          <p:cNvPicPr preferRelativeResize="0"/>
          <p:nvPr/>
        </p:nvPicPr>
        <p:blipFill>
          <a:blip r:embed="rId3">
            <a:alphaModFix/>
          </a:blip>
          <a:stretch>
            <a:fillRect/>
          </a:stretch>
        </p:blipFill>
        <p:spPr>
          <a:xfrm>
            <a:off x="2110275" y="2762475"/>
            <a:ext cx="4643451" cy="1587300"/>
          </a:xfrm>
          <a:prstGeom prst="rect">
            <a:avLst/>
          </a:prstGeom>
          <a:noFill/>
          <a:ln>
            <a:noFill/>
          </a:ln>
        </p:spPr>
      </p:pic>
      <p:sp>
        <p:nvSpPr>
          <p:cNvPr id="426" name="Google Shape;426;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60"/>
          <p:cNvSpPr txBox="1"/>
          <p:nvPr>
            <p:ph type="ctrTitle"/>
          </p:nvPr>
        </p:nvSpPr>
        <p:spPr>
          <a:xfrm>
            <a:off x="3604725" y="812125"/>
            <a:ext cx="5080200" cy="277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Conclusion</a:t>
            </a:r>
            <a:endParaRPr sz="5500"/>
          </a:p>
        </p:txBody>
      </p:sp>
      <p:sp>
        <p:nvSpPr>
          <p:cNvPr id="432" name="Google Shape;43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8"/>
          <p:cNvSpPr txBox="1"/>
          <p:nvPr>
            <p:ph idx="6" type="title"/>
          </p:nvPr>
        </p:nvSpPr>
        <p:spPr>
          <a:xfrm>
            <a:off x="10484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a:t>
            </a:r>
            <a:endParaRPr/>
          </a:p>
        </p:txBody>
      </p:sp>
      <p:sp>
        <p:nvSpPr>
          <p:cNvPr id="211" name="Google Shape;211;p38"/>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Set Types</a:t>
            </a:r>
            <a:endParaRPr/>
          </a:p>
        </p:txBody>
      </p:sp>
      <p:sp>
        <p:nvSpPr>
          <p:cNvPr id="212" name="Google Shape;212;p38"/>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Weekend, Weekdays</a:t>
            </a:r>
            <a:endParaRPr/>
          </a:p>
        </p:txBody>
      </p:sp>
      <p:sp>
        <p:nvSpPr>
          <p:cNvPr id="213" name="Google Shape;213;p38"/>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Csv files</a:t>
            </a:r>
            <a:endParaRPr/>
          </a:p>
        </p:txBody>
      </p:sp>
      <p:sp>
        <p:nvSpPr>
          <p:cNvPr id="214" name="Google Shape;214;p38"/>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 accumulated approximate 54500 rows of data</a:t>
            </a:r>
            <a:endParaRPr/>
          </a:p>
        </p:txBody>
      </p:sp>
      <p:sp>
        <p:nvSpPr>
          <p:cNvPr id="215" name="Google Shape;215;p38"/>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Cities</a:t>
            </a:r>
            <a:endParaRPr/>
          </a:p>
        </p:txBody>
      </p:sp>
      <p:sp>
        <p:nvSpPr>
          <p:cNvPr id="216" name="Google Shape;216;p38"/>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Amsterdam, Athens, Barcelona, Berlin, Budapest, Lisbon, London, Paris, Rome, Vienna</a:t>
            </a:r>
            <a:endParaRPr/>
          </a:p>
        </p:txBody>
      </p:sp>
      <p:sp>
        <p:nvSpPr>
          <p:cNvPr id="217" name="Google Shape;217;p38"/>
          <p:cNvSpPr txBox="1"/>
          <p:nvPr>
            <p:ph idx="7" type="title"/>
          </p:nvPr>
        </p:nvSpPr>
        <p:spPr>
          <a:xfrm>
            <a:off x="353850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a:t>
            </a:r>
            <a:endParaRPr/>
          </a:p>
        </p:txBody>
      </p:sp>
      <p:sp>
        <p:nvSpPr>
          <p:cNvPr id="218" name="Google Shape;218;p38"/>
          <p:cNvSpPr txBox="1"/>
          <p:nvPr>
            <p:ph idx="8" type="title"/>
          </p:nvPr>
        </p:nvSpPr>
        <p:spPr>
          <a:xfrm>
            <a:off x="6028550" y="1770700"/>
            <a:ext cx="2067000" cy="72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a:t>
            </a:r>
            <a:endParaRPr/>
          </a:p>
        </p:txBody>
      </p:sp>
      <p:cxnSp>
        <p:nvCxnSpPr>
          <p:cNvPr id="219" name="Google Shape;219;p38"/>
          <p:cNvCxnSpPr/>
          <p:nvPr/>
        </p:nvCxnSpPr>
        <p:spPr>
          <a:xfrm>
            <a:off x="18833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20" name="Google Shape;220;p38"/>
          <p:cNvCxnSpPr/>
          <p:nvPr/>
        </p:nvCxnSpPr>
        <p:spPr>
          <a:xfrm>
            <a:off x="437340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21" name="Google Shape;221;p38"/>
          <p:cNvCxnSpPr/>
          <p:nvPr/>
        </p:nvCxnSpPr>
        <p:spPr>
          <a:xfrm>
            <a:off x="6863450" y="2546160"/>
            <a:ext cx="3972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2" name="Google Shape;222;p38"/>
          <p:cNvSpPr txBox="1"/>
          <p:nvPr/>
        </p:nvSpPr>
        <p:spPr>
          <a:xfrm>
            <a:off x="1063500" y="320600"/>
            <a:ext cx="70170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6000">
                <a:solidFill>
                  <a:schemeClr val="lt1"/>
                </a:solidFill>
                <a:latin typeface="Montserrat ExtraBold"/>
                <a:ea typeface="Montserrat ExtraBold"/>
                <a:cs typeface="Montserrat ExtraBold"/>
                <a:sym typeface="Montserrat ExtraBold"/>
              </a:rPr>
              <a:t>Data Sets</a:t>
            </a:r>
            <a:endParaRPr b="1" sz="6000">
              <a:solidFill>
                <a:schemeClr val="lt1"/>
              </a:solidFill>
              <a:latin typeface="Montserrat ExtraBold"/>
              <a:ea typeface="Montserrat ExtraBold"/>
              <a:cs typeface="Montserrat ExtraBold"/>
              <a:sym typeface="Montserrat ExtraBold"/>
            </a:endParaRPr>
          </a:p>
        </p:txBody>
      </p:sp>
      <p:sp>
        <p:nvSpPr>
          <p:cNvPr id="223" name="Google Shape;223;p38"/>
          <p:cNvSpPr txBox="1"/>
          <p:nvPr>
            <p:ph idx="6" type="title"/>
          </p:nvPr>
        </p:nvSpPr>
        <p:spPr>
          <a:xfrm>
            <a:off x="2540175" y="1894300"/>
            <a:ext cx="1463400" cy="6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800"/>
              <a:t>x</a:t>
            </a:r>
            <a:endParaRPr sz="2800"/>
          </a:p>
        </p:txBody>
      </p:sp>
      <p:sp>
        <p:nvSpPr>
          <p:cNvPr id="224" name="Google Shape;224;p38"/>
          <p:cNvSpPr txBox="1"/>
          <p:nvPr>
            <p:ph idx="6" type="title"/>
          </p:nvPr>
        </p:nvSpPr>
        <p:spPr>
          <a:xfrm>
            <a:off x="5043475" y="1956225"/>
            <a:ext cx="1463400" cy="600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t>
            </a:r>
            <a:endParaRPr/>
          </a:p>
        </p:txBody>
      </p:sp>
      <p:sp>
        <p:nvSpPr>
          <p:cNvPr id="225" name="Google Shape;225;p38"/>
          <p:cNvSpPr txBox="1"/>
          <p:nvPr>
            <p:ph idx="5" type="subTitle"/>
          </p:nvPr>
        </p:nvSpPr>
        <p:spPr>
          <a:xfrm>
            <a:off x="80275" y="4566450"/>
            <a:ext cx="4451100" cy="5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 u="sng"/>
              <a:t>Dataset </a:t>
            </a:r>
            <a:r>
              <a:rPr lang="en" sz="600" u="sng"/>
              <a:t>Sources:</a:t>
            </a:r>
            <a:endParaRPr sz="600" u="sng"/>
          </a:p>
          <a:p>
            <a:pPr indent="0" lvl="0" marL="0" rtl="0" algn="l">
              <a:spcBef>
                <a:spcPts val="0"/>
              </a:spcBef>
              <a:spcAft>
                <a:spcPts val="0"/>
              </a:spcAft>
              <a:buNone/>
            </a:pPr>
            <a:r>
              <a:rPr lang="en" sz="600"/>
              <a:t>https://www.kaggle.com/datasets/thedevastator/airbnb-prices-in-european-cities</a:t>
            </a:r>
            <a:endParaRPr sz="600"/>
          </a:p>
          <a:p>
            <a:pPr indent="0" lvl="0" marL="0" rtl="0" algn="l">
              <a:spcBef>
                <a:spcPts val="0"/>
              </a:spcBef>
              <a:spcAft>
                <a:spcPts val="0"/>
              </a:spcAft>
              <a:buNone/>
            </a:pPr>
            <a:r>
              <a:rPr lang="en" sz="600"/>
              <a:t>https://zenodo.org/records/4446043#.ZEV8d-zMI-R</a:t>
            </a:r>
            <a:endParaRPr sz="600"/>
          </a:p>
        </p:txBody>
      </p:sp>
      <p:sp>
        <p:nvSpPr>
          <p:cNvPr id="226" name="Google Shape;226;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9"/>
          <p:cNvSpPr txBox="1"/>
          <p:nvPr>
            <p:ph type="title"/>
          </p:nvPr>
        </p:nvSpPr>
        <p:spPr>
          <a:xfrm>
            <a:off x="938500" y="36737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Significance</a:t>
            </a:r>
            <a:endParaRPr/>
          </a:p>
        </p:txBody>
      </p:sp>
      <p:sp>
        <p:nvSpPr>
          <p:cNvPr id="232" name="Google Shape;232;p39"/>
          <p:cNvSpPr txBox="1"/>
          <p:nvPr>
            <p:ph idx="1" type="body"/>
          </p:nvPr>
        </p:nvSpPr>
        <p:spPr>
          <a:xfrm>
            <a:off x="985950" y="893875"/>
            <a:ext cx="7172100" cy="40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datasets contained the following columns:</a:t>
            </a:r>
            <a:endParaRPr/>
          </a:p>
          <a:p>
            <a:pPr indent="0" lvl="0" marL="0" rtl="0" algn="l">
              <a:spcBef>
                <a:spcPts val="0"/>
              </a:spcBef>
              <a:spcAft>
                <a:spcPts val="0"/>
              </a:spcAft>
              <a:buNone/>
            </a:pPr>
            <a:r>
              <a:t/>
            </a:r>
            <a:endParaRPr/>
          </a:p>
          <a:p>
            <a:pPr indent="-301625" lvl="0" marL="457200" rtl="0" algn="l">
              <a:spcBef>
                <a:spcPts val="0"/>
              </a:spcBef>
              <a:spcAft>
                <a:spcPts val="0"/>
              </a:spcAft>
              <a:buClr>
                <a:schemeClr val="accent1"/>
              </a:buClr>
              <a:buSzPts val="1150"/>
              <a:buFont typeface="Montserrat ExtraBold"/>
              <a:buAutoNum type="arabicPeriod"/>
            </a:pPr>
            <a:r>
              <a:rPr b="1" lang="en"/>
              <a:t>realSum</a:t>
            </a:r>
            <a:r>
              <a:rPr lang="en"/>
              <a:t> (numerical, continuous): the full price of accommodation for two people and two nights in EUR</a:t>
            </a:r>
            <a:endParaRPr/>
          </a:p>
          <a:p>
            <a:pPr indent="-301625" lvl="0" marL="457200" rtl="0" algn="l">
              <a:spcBef>
                <a:spcPts val="0"/>
              </a:spcBef>
              <a:spcAft>
                <a:spcPts val="0"/>
              </a:spcAft>
              <a:buClr>
                <a:schemeClr val="accent1"/>
              </a:buClr>
              <a:buSzPts val="1150"/>
              <a:buFont typeface="Montserrat ExtraBold"/>
              <a:buAutoNum type="arabicPeriod"/>
            </a:pPr>
            <a:r>
              <a:rPr b="1" lang="en"/>
              <a:t>room_type</a:t>
            </a:r>
            <a:r>
              <a:rPr b="1" lang="en"/>
              <a:t> </a:t>
            </a:r>
            <a:r>
              <a:rPr lang="en"/>
              <a:t>(categorical):  the type of room being offered (e.g. private, shared, etc.)</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67E92"/>
                </a:solidFill>
              </a:rPr>
              <a:t>room_shared</a:t>
            </a:r>
            <a:r>
              <a:rPr lang="en"/>
              <a:t> (boolean): Whether the room is shared or not. </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67E92"/>
                </a:solidFill>
              </a:rPr>
              <a:t>room_private</a:t>
            </a:r>
            <a:r>
              <a:rPr lang="en"/>
              <a:t> (boolean): Whether the room is private or not.</a:t>
            </a:r>
            <a:endParaRPr/>
          </a:p>
          <a:p>
            <a:pPr indent="-301625" lvl="0" marL="457200" rtl="0" algn="l">
              <a:spcBef>
                <a:spcPts val="0"/>
              </a:spcBef>
              <a:spcAft>
                <a:spcPts val="0"/>
              </a:spcAft>
              <a:buClr>
                <a:schemeClr val="accent1"/>
              </a:buClr>
              <a:buSzPts val="1150"/>
              <a:buFont typeface="Montserrat ExtraBold"/>
              <a:buAutoNum type="arabicPeriod"/>
            </a:pPr>
            <a:r>
              <a:rPr b="1" lang="en"/>
              <a:t>person_capacity</a:t>
            </a:r>
            <a:r>
              <a:rPr lang="en"/>
              <a:t> (numerical, discrete): the maximum number of guests</a:t>
            </a:r>
            <a:endParaRPr/>
          </a:p>
          <a:p>
            <a:pPr indent="-301625" lvl="0" marL="457200" rtl="0" algn="l">
              <a:spcBef>
                <a:spcPts val="0"/>
              </a:spcBef>
              <a:spcAft>
                <a:spcPts val="0"/>
              </a:spcAft>
              <a:buClr>
                <a:schemeClr val="accent1"/>
              </a:buClr>
              <a:buSzPts val="1150"/>
              <a:buFont typeface="Montserrat ExtraBold"/>
              <a:buAutoNum type="arabicPeriod"/>
            </a:pPr>
            <a:r>
              <a:rPr b="1" lang="en"/>
              <a:t>host_is_superhost</a:t>
            </a:r>
            <a:r>
              <a:rPr lang="en"/>
              <a:t> (boolean): dummy variable for superhost status</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57E93"/>
                </a:solidFill>
              </a:rPr>
              <a:t>multi</a:t>
            </a:r>
            <a:r>
              <a:rPr lang="en"/>
              <a:t> (boolean): dummy variable if the listing belongs to hosts with 2-4 offers</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67E92"/>
                </a:solidFill>
              </a:rPr>
              <a:t>biz</a:t>
            </a:r>
            <a:r>
              <a:rPr lang="en"/>
              <a:t> (boolean): dummy variable if the listing belongs to hosts with more than 4 offers</a:t>
            </a:r>
            <a:endParaRPr/>
          </a:p>
          <a:p>
            <a:pPr indent="-301625" lvl="0" marL="457200" rtl="0" algn="l">
              <a:spcBef>
                <a:spcPts val="0"/>
              </a:spcBef>
              <a:spcAft>
                <a:spcPts val="0"/>
              </a:spcAft>
              <a:buClr>
                <a:schemeClr val="accent1"/>
              </a:buClr>
              <a:buSzPts val="1150"/>
              <a:buFont typeface="Montserrat ExtraBold"/>
              <a:buAutoNum type="arabicPeriod"/>
            </a:pPr>
            <a:r>
              <a:rPr b="1" lang="en"/>
              <a:t>cleanliness_rating</a:t>
            </a:r>
            <a:r>
              <a:rPr lang="en"/>
              <a:t> (ordinal): The cleanliness rating of the listing. </a:t>
            </a:r>
            <a:endParaRPr/>
          </a:p>
          <a:p>
            <a:pPr indent="-301625" lvl="0" marL="457200" rtl="0" algn="l">
              <a:spcBef>
                <a:spcPts val="0"/>
              </a:spcBef>
              <a:spcAft>
                <a:spcPts val="0"/>
              </a:spcAft>
              <a:buClr>
                <a:schemeClr val="accent1"/>
              </a:buClr>
              <a:buSzPts val="1150"/>
              <a:buFont typeface="Montserrat ExtraBold"/>
              <a:buAutoNum type="arabicPeriod"/>
            </a:pPr>
            <a:r>
              <a:rPr b="1" lang="en"/>
              <a:t>guest_satisfaction_overall</a:t>
            </a:r>
            <a:r>
              <a:rPr lang="en"/>
              <a:t> (ordinal): The overall guest satisfaction rating of the listing.</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67E92"/>
                </a:solidFill>
              </a:rPr>
              <a:t>bedrooms</a:t>
            </a:r>
            <a:r>
              <a:rPr lang="en"/>
              <a:t> (numeric, discrete): number of bedrooms (0 for studios)</a:t>
            </a:r>
            <a:endParaRPr/>
          </a:p>
          <a:p>
            <a:pPr indent="-301625" lvl="0" marL="457200" rtl="0" algn="l">
              <a:spcBef>
                <a:spcPts val="0"/>
              </a:spcBef>
              <a:spcAft>
                <a:spcPts val="0"/>
              </a:spcAft>
              <a:buClr>
                <a:schemeClr val="accent1"/>
              </a:buClr>
              <a:buSzPts val="1150"/>
              <a:buFont typeface="Montserrat ExtraBold"/>
              <a:buAutoNum type="arabicPeriod"/>
            </a:pPr>
            <a:r>
              <a:rPr b="1" lang="en"/>
              <a:t>dist</a:t>
            </a:r>
            <a:r>
              <a:rPr lang="en"/>
              <a:t> (numeric, continuous): distance from city centre in km</a:t>
            </a:r>
            <a:endParaRPr/>
          </a:p>
          <a:p>
            <a:pPr indent="-301625" lvl="0" marL="457200" rtl="0" algn="l">
              <a:spcBef>
                <a:spcPts val="0"/>
              </a:spcBef>
              <a:spcAft>
                <a:spcPts val="0"/>
              </a:spcAft>
              <a:buClr>
                <a:schemeClr val="accent1"/>
              </a:buClr>
              <a:buSzPts val="1150"/>
              <a:buFont typeface="Montserrat ExtraBold"/>
              <a:buAutoNum type="arabicPeriod"/>
            </a:pPr>
            <a:r>
              <a:rPr b="1" lang="en"/>
              <a:t>metro_dist</a:t>
            </a:r>
            <a:r>
              <a:rPr lang="en"/>
              <a:t> (numeric, continuous):  distance from nearest metro station in km</a:t>
            </a:r>
            <a:endParaRPr/>
          </a:p>
          <a:p>
            <a:pPr indent="-301625" lvl="0" marL="457200" rtl="0" algn="l">
              <a:spcBef>
                <a:spcPts val="0"/>
              </a:spcBef>
              <a:spcAft>
                <a:spcPts val="0"/>
              </a:spcAft>
              <a:buClr>
                <a:schemeClr val="accent1"/>
              </a:buClr>
              <a:buSzPts val="1150"/>
              <a:buFont typeface="Montserrat ExtraBold"/>
              <a:buAutoNum type="arabicPeriod"/>
            </a:pPr>
            <a:r>
              <a:rPr b="1" lang="en"/>
              <a:t>attr_index</a:t>
            </a:r>
            <a:r>
              <a:rPr lang="en"/>
              <a:t> (numeric, continuous): attraction index of the listing location</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67E92"/>
                </a:solidFill>
              </a:rPr>
              <a:t>attr_index_norm</a:t>
            </a:r>
            <a:r>
              <a:rPr lang="en"/>
              <a:t> (numeric, continuous): normalised attraction index (0-100)</a:t>
            </a:r>
            <a:endParaRPr/>
          </a:p>
          <a:p>
            <a:pPr indent="-301625" lvl="0" marL="457200" rtl="0" algn="l">
              <a:spcBef>
                <a:spcPts val="0"/>
              </a:spcBef>
              <a:spcAft>
                <a:spcPts val="0"/>
              </a:spcAft>
              <a:buClr>
                <a:schemeClr val="accent1"/>
              </a:buClr>
              <a:buSzPts val="1150"/>
              <a:buFont typeface="Montserrat ExtraBold"/>
              <a:buAutoNum type="arabicPeriod"/>
            </a:pPr>
            <a:r>
              <a:rPr b="1" lang="en"/>
              <a:t>rest_index</a:t>
            </a:r>
            <a:r>
              <a:rPr lang="en"/>
              <a:t> (numeric, continuous): restaurant index of the listing location</a:t>
            </a:r>
            <a:endParaRPr/>
          </a:p>
          <a:p>
            <a:pPr indent="-301625" lvl="0" marL="457200" rtl="0" algn="l">
              <a:spcBef>
                <a:spcPts val="0"/>
              </a:spcBef>
              <a:spcAft>
                <a:spcPts val="0"/>
              </a:spcAft>
              <a:buClr>
                <a:schemeClr val="accent1"/>
              </a:buClr>
              <a:buSzPts val="1150"/>
              <a:buFont typeface="Montserrat ExtraBold"/>
              <a:buAutoNum type="arabicPeriod"/>
            </a:pPr>
            <a:r>
              <a:rPr b="1" lang="en">
                <a:solidFill>
                  <a:srgbClr val="667E92"/>
                </a:solidFill>
              </a:rPr>
              <a:t>rest_index_norm</a:t>
            </a:r>
            <a:r>
              <a:rPr lang="en"/>
              <a:t> (numeric, continuous): normalised restaurant index (0-100)</a:t>
            </a:r>
            <a:endParaRPr/>
          </a:p>
          <a:p>
            <a:pPr indent="-301625" lvl="0" marL="457200" rtl="0" algn="l">
              <a:spcBef>
                <a:spcPts val="0"/>
              </a:spcBef>
              <a:spcAft>
                <a:spcPts val="0"/>
              </a:spcAft>
              <a:buClr>
                <a:schemeClr val="accent1"/>
              </a:buClr>
              <a:buSzPts val="1150"/>
              <a:buFont typeface="Montserrat ExtraBold"/>
              <a:buAutoNum type="arabicPeriod"/>
            </a:pPr>
            <a:r>
              <a:rPr b="1" lang="en"/>
              <a:t>lng</a:t>
            </a:r>
            <a:r>
              <a:rPr lang="en"/>
              <a:t> (numeric, continuous): longitude of the listing location</a:t>
            </a:r>
            <a:endParaRPr/>
          </a:p>
          <a:p>
            <a:pPr indent="-301625" lvl="0" marL="457200" rtl="0" algn="l">
              <a:spcBef>
                <a:spcPts val="0"/>
              </a:spcBef>
              <a:spcAft>
                <a:spcPts val="0"/>
              </a:spcAft>
              <a:buClr>
                <a:schemeClr val="accent1"/>
              </a:buClr>
              <a:buSzPts val="1150"/>
              <a:buFont typeface="Montserrat ExtraBold"/>
              <a:buAutoNum type="arabicPeriod"/>
            </a:pPr>
            <a:r>
              <a:rPr b="1" lang="en"/>
              <a:t>lat</a:t>
            </a:r>
            <a:r>
              <a:rPr lang="en"/>
              <a:t> (numeric, continuous): latitude of the listing location</a:t>
            </a:r>
            <a:endParaRPr/>
          </a:p>
          <a:p>
            <a:pPr indent="0" lvl="0" marL="0" rtl="0" algn="l">
              <a:spcBef>
                <a:spcPts val="0"/>
              </a:spcBef>
              <a:spcAft>
                <a:spcPts val="1600"/>
              </a:spcAft>
              <a:buNone/>
            </a:pPr>
            <a:r>
              <a:t/>
            </a:r>
            <a:endParaRPr/>
          </a:p>
        </p:txBody>
      </p:sp>
      <p:cxnSp>
        <p:nvCxnSpPr>
          <p:cNvPr id="233" name="Google Shape;233;p39"/>
          <p:cNvCxnSpPr/>
          <p:nvPr/>
        </p:nvCxnSpPr>
        <p:spPr>
          <a:xfrm>
            <a:off x="1026200" y="3363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4" name="Google Shape;234;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0"/>
          <p:cNvSpPr txBox="1"/>
          <p:nvPr>
            <p:ph type="ctrTitle"/>
          </p:nvPr>
        </p:nvSpPr>
        <p:spPr>
          <a:xfrm>
            <a:off x="4144050" y="812125"/>
            <a:ext cx="4541100" cy="267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5500"/>
              <a:t>Data processing</a:t>
            </a:r>
            <a:endParaRPr sz="5500"/>
          </a:p>
        </p:txBody>
      </p:sp>
      <p:sp>
        <p:nvSpPr>
          <p:cNvPr id="240" name="Google Shape;240;p40"/>
          <p:cNvSpPr txBox="1"/>
          <p:nvPr>
            <p:ph idx="4294967295" type="title"/>
          </p:nvPr>
        </p:nvSpPr>
        <p:spPr>
          <a:xfrm>
            <a:off x="4325250" y="3491725"/>
            <a:ext cx="4178700" cy="94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chemeClr val="accent1"/>
                </a:solidFill>
              </a:rPr>
              <a:t>Join data, process null values, determine imprecissions, maintain consistency</a:t>
            </a:r>
            <a:endParaRPr sz="1400">
              <a:solidFill>
                <a:schemeClr val="accent1"/>
              </a:solidFill>
            </a:endParaRPr>
          </a:p>
        </p:txBody>
      </p:sp>
      <p:sp>
        <p:nvSpPr>
          <p:cNvPr id="241" name="Google Shape;241;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1"/>
          <p:cNvSpPr txBox="1"/>
          <p:nvPr>
            <p:ph type="title"/>
          </p:nvPr>
        </p:nvSpPr>
        <p:spPr>
          <a:xfrm>
            <a:off x="910000" y="473500"/>
            <a:ext cx="5102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processing</a:t>
            </a:r>
            <a:endParaRPr/>
          </a:p>
          <a:p>
            <a:pPr indent="0" lvl="0" marL="457200" rtl="0" algn="l">
              <a:spcBef>
                <a:spcPts val="0"/>
              </a:spcBef>
              <a:spcAft>
                <a:spcPts val="0"/>
              </a:spcAft>
              <a:buNone/>
            </a:pPr>
            <a:r>
              <a:rPr lang="en" sz="1800"/>
              <a:t>First questions</a:t>
            </a:r>
            <a:endParaRPr sz="1800">
              <a:solidFill>
                <a:schemeClr val="accent1"/>
              </a:solidFill>
            </a:endParaRPr>
          </a:p>
        </p:txBody>
      </p:sp>
      <p:sp>
        <p:nvSpPr>
          <p:cNvPr id="247" name="Google Shape;247;p41"/>
          <p:cNvSpPr txBox="1"/>
          <p:nvPr>
            <p:ph idx="1" type="body"/>
          </p:nvPr>
        </p:nvSpPr>
        <p:spPr>
          <a:xfrm>
            <a:off x="910000" y="1507500"/>
            <a:ext cx="5380500" cy="2906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b="1" lang="en"/>
              <a:t>For data of the same city, is all data coherent?</a:t>
            </a:r>
            <a:endParaRPr b="1"/>
          </a:p>
          <a:p>
            <a:pPr indent="-298450" lvl="1" marL="914400" rtl="0" algn="l">
              <a:spcBef>
                <a:spcPts val="1000"/>
              </a:spcBef>
              <a:spcAft>
                <a:spcPts val="0"/>
              </a:spcAft>
              <a:buSzPts val="1100"/>
              <a:buChar char="○"/>
            </a:pPr>
            <a:r>
              <a:rPr lang="en" sz="1100"/>
              <a:t>Across sets of weekend data and weekday data, are the values of the column dist and metro_dist the same for airbnbs with the same latitude and longitude?</a:t>
            </a:r>
            <a:endParaRPr sz="1100"/>
          </a:p>
          <a:p>
            <a:pPr indent="-317500" lvl="0" marL="457200" rtl="0" algn="l">
              <a:spcBef>
                <a:spcPts val="1000"/>
              </a:spcBef>
              <a:spcAft>
                <a:spcPts val="0"/>
              </a:spcAft>
              <a:buSzPts val="1400"/>
              <a:buAutoNum type="arabicPeriod"/>
            </a:pPr>
            <a:r>
              <a:rPr b="1" lang="en"/>
              <a:t> Is there missing data in the datasets?</a:t>
            </a:r>
            <a:endParaRPr b="1"/>
          </a:p>
          <a:p>
            <a:pPr indent="-298450" lvl="1" marL="914400" rtl="0" algn="l">
              <a:spcBef>
                <a:spcPts val="1000"/>
              </a:spcBef>
              <a:spcAft>
                <a:spcPts val="0"/>
              </a:spcAft>
              <a:buSzPts val="1100"/>
              <a:buChar char="○"/>
            </a:pPr>
            <a:r>
              <a:rPr lang="en" sz="1100"/>
              <a:t>Do we have null values in any column?</a:t>
            </a:r>
            <a:endParaRPr sz="1100"/>
          </a:p>
          <a:p>
            <a:pPr indent="-317500" lvl="0" marL="457200" rtl="0" algn="l">
              <a:spcBef>
                <a:spcPts val="1000"/>
              </a:spcBef>
              <a:spcAft>
                <a:spcPts val="0"/>
              </a:spcAft>
              <a:buSzPts val="1400"/>
              <a:buAutoNum type="arabicPeriod"/>
            </a:pPr>
            <a:r>
              <a:rPr b="1" lang="en"/>
              <a:t>How to join all 20 csv files together?</a:t>
            </a:r>
            <a:endParaRPr b="1"/>
          </a:p>
          <a:p>
            <a:pPr indent="-298450" lvl="1" marL="914400" rtl="0" algn="l">
              <a:spcBef>
                <a:spcPts val="1000"/>
              </a:spcBef>
              <a:spcAft>
                <a:spcPts val="1000"/>
              </a:spcAft>
              <a:buSzPts val="1100"/>
              <a:buChar char="○"/>
            </a:pPr>
            <a:r>
              <a:rPr lang="en" sz="1100"/>
              <a:t>Since we have two types of data sets for 10 cities, how do we make one single dataframe with all information?</a:t>
            </a:r>
            <a:endParaRPr sz="1100"/>
          </a:p>
        </p:txBody>
      </p:sp>
      <p:cxnSp>
        <p:nvCxnSpPr>
          <p:cNvPr id="248" name="Google Shape;248;p41"/>
          <p:cNvCxnSpPr/>
          <p:nvPr/>
        </p:nvCxnSpPr>
        <p:spPr>
          <a:xfrm>
            <a:off x="997700" y="4424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9" name="Google Shape;249;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2"/>
          <p:cNvSpPr txBox="1"/>
          <p:nvPr>
            <p:ph type="title"/>
          </p:nvPr>
        </p:nvSpPr>
        <p:spPr>
          <a:xfrm>
            <a:off x="938500" y="445025"/>
            <a:ext cx="5922000" cy="941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Montserrat"/>
              <a:buAutoNum type="arabicPeriod"/>
            </a:pPr>
            <a:r>
              <a:rPr b="1" lang="en">
                <a:latin typeface="Montserrat"/>
                <a:ea typeface="Montserrat"/>
                <a:cs typeface="Montserrat"/>
                <a:sym typeface="Montserrat"/>
              </a:rPr>
              <a:t>For data of the same city, is it coherent?</a:t>
            </a:r>
            <a:endParaRPr/>
          </a:p>
        </p:txBody>
      </p:sp>
      <p:sp>
        <p:nvSpPr>
          <p:cNvPr id="255" name="Google Shape;255;p42"/>
          <p:cNvSpPr txBox="1"/>
          <p:nvPr>
            <p:ph idx="1" type="body"/>
          </p:nvPr>
        </p:nvSpPr>
        <p:spPr>
          <a:xfrm>
            <a:off x="938500" y="1766125"/>
            <a:ext cx="3399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Sadly… </a:t>
            </a:r>
            <a:r>
              <a:rPr b="1" lang="en"/>
              <a:t>no</a:t>
            </a:r>
            <a:r>
              <a:rPr lang="en"/>
              <a:t>.</a:t>
            </a:r>
            <a:endParaRPr/>
          </a:p>
          <a:p>
            <a:pPr indent="0" lvl="0" marL="0" rtl="0" algn="l">
              <a:spcBef>
                <a:spcPts val="1600"/>
              </a:spcBef>
              <a:spcAft>
                <a:spcPts val="0"/>
              </a:spcAft>
              <a:buNone/>
            </a:pPr>
            <a:r>
              <a:rPr lang="en"/>
              <a:t>Columns </a:t>
            </a:r>
            <a:r>
              <a:rPr i="1" lang="en"/>
              <a:t>dist</a:t>
            </a:r>
            <a:r>
              <a:rPr lang="en"/>
              <a:t> and </a:t>
            </a:r>
            <a:r>
              <a:rPr i="1" lang="en"/>
              <a:t>metro_dist</a:t>
            </a:r>
            <a:r>
              <a:rPr lang="en"/>
              <a:t> show that for an airbnb with the same latitude and longitude </a:t>
            </a:r>
            <a:r>
              <a:rPr b="1" lang="en"/>
              <a:t>values vary.</a:t>
            </a:r>
            <a:endParaRPr b="1"/>
          </a:p>
          <a:p>
            <a:pPr indent="0" lvl="0" marL="0" rtl="0" algn="l">
              <a:spcBef>
                <a:spcPts val="1600"/>
              </a:spcBef>
              <a:spcAft>
                <a:spcPts val="0"/>
              </a:spcAft>
              <a:buNone/>
            </a:pPr>
            <a:r>
              <a:rPr b="1" lang="en"/>
              <a:t>Then how do we mitigate this?</a:t>
            </a:r>
            <a:endParaRPr b="1"/>
          </a:p>
          <a:p>
            <a:pPr indent="0" lvl="0" marL="0" rtl="0" algn="l">
              <a:spcBef>
                <a:spcPts val="1600"/>
              </a:spcBef>
              <a:spcAft>
                <a:spcPts val="0"/>
              </a:spcAft>
              <a:buNone/>
            </a:pPr>
            <a:r>
              <a:rPr lang="en"/>
              <a:t>Simple… we</a:t>
            </a:r>
            <a:r>
              <a:rPr b="1" lang="en"/>
              <a:t> round</a:t>
            </a:r>
            <a:r>
              <a:rPr lang="en"/>
              <a:t> it.</a:t>
            </a:r>
            <a:endParaRPr/>
          </a:p>
          <a:p>
            <a:pPr indent="0" lvl="0" marL="0" rtl="0" algn="l">
              <a:spcBef>
                <a:spcPts val="1600"/>
              </a:spcBef>
              <a:spcAft>
                <a:spcPts val="1600"/>
              </a:spcAft>
              <a:buNone/>
            </a:pPr>
            <a:r>
              <a:rPr lang="en" sz="1000"/>
              <a:t>(We kept in mind the loss of precision since data was stored in kilometers.)</a:t>
            </a:r>
            <a:endParaRPr sz="1000"/>
          </a:p>
        </p:txBody>
      </p:sp>
      <p:cxnSp>
        <p:nvCxnSpPr>
          <p:cNvPr id="256" name="Google Shape;256;p42"/>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57" name="Google Shape;257;p42"/>
          <p:cNvPicPr preferRelativeResize="0"/>
          <p:nvPr/>
        </p:nvPicPr>
        <p:blipFill>
          <a:blip r:embed="rId3">
            <a:alphaModFix/>
          </a:blip>
          <a:stretch>
            <a:fillRect/>
          </a:stretch>
        </p:blipFill>
        <p:spPr>
          <a:xfrm>
            <a:off x="4557800" y="1266250"/>
            <a:ext cx="4033700" cy="3089800"/>
          </a:xfrm>
          <a:prstGeom prst="rect">
            <a:avLst/>
          </a:prstGeom>
          <a:noFill/>
          <a:ln>
            <a:noFill/>
          </a:ln>
        </p:spPr>
      </p:pic>
      <p:pic>
        <p:nvPicPr>
          <p:cNvPr id="258" name="Google Shape;258;p42"/>
          <p:cNvPicPr preferRelativeResize="0"/>
          <p:nvPr/>
        </p:nvPicPr>
        <p:blipFill>
          <a:blip r:embed="rId4">
            <a:alphaModFix/>
          </a:blip>
          <a:stretch>
            <a:fillRect/>
          </a:stretch>
        </p:blipFill>
        <p:spPr>
          <a:xfrm>
            <a:off x="4557800" y="3301875"/>
            <a:ext cx="4033699" cy="1651854"/>
          </a:xfrm>
          <a:prstGeom prst="rect">
            <a:avLst/>
          </a:prstGeom>
          <a:noFill/>
          <a:ln>
            <a:noFill/>
          </a:ln>
        </p:spPr>
      </p:pic>
      <p:sp>
        <p:nvSpPr>
          <p:cNvPr id="259" name="Google Shape;259;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3"/>
          <p:cNvSpPr txBox="1"/>
          <p:nvPr>
            <p:ph type="title"/>
          </p:nvPr>
        </p:nvSpPr>
        <p:spPr>
          <a:xfrm>
            <a:off x="938500" y="445025"/>
            <a:ext cx="5922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2.   Is</a:t>
            </a:r>
            <a:r>
              <a:rPr b="1" lang="en">
                <a:latin typeface="Montserrat"/>
                <a:ea typeface="Montserrat"/>
                <a:cs typeface="Montserrat"/>
                <a:sym typeface="Montserrat"/>
              </a:rPr>
              <a:t> there missing data in the datasets?</a:t>
            </a:r>
            <a:endParaRPr/>
          </a:p>
        </p:txBody>
      </p:sp>
      <p:sp>
        <p:nvSpPr>
          <p:cNvPr id="265" name="Google Shape;265;p43"/>
          <p:cNvSpPr txBox="1"/>
          <p:nvPr>
            <p:ph idx="1" type="body"/>
          </p:nvPr>
        </p:nvSpPr>
        <p:spPr>
          <a:xfrm>
            <a:off x="938500" y="1766125"/>
            <a:ext cx="33999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No.</a:t>
            </a:r>
            <a:endParaRPr b="1"/>
          </a:p>
          <a:p>
            <a:pPr indent="0" lvl="0" marL="0" rtl="0" algn="l">
              <a:spcBef>
                <a:spcPts val="1600"/>
              </a:spcBef>
              <a:spcAft>
                <a:spcPts val="1600"/>
              </a:spcAft>
              <a:buNone/>
            </a:pPr>
            <a:r>
              <a:rPr lang="en"/>
              <a:t>There are no missing values in any of the datasets, so w</a:t>
            </a:r>
            <a:r>
              <a:rPr lang="en"/>
              <a:t>e need not worry ourselves.</a:t>
            </a:r>
            <a:endParaRPr/>
          </a:p>
        </p:txBody>
      </p:sp>
      <p:cxnSp>
        <p:nvCxnSpPr>
          <p:cNvPr id="266" name="Google Shape;266;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67" name="Google Shape;267;p43"/>
          <p:cNvPicPr preferRelativeResize="0"/>
          <p:nvPr/>
        </p:nvPicPr>
        <p:blipFill>
          <a:blip r:embed="rId3">
            <a:alphaModFix/>
          </a:blip>
          <a:stretch>
            <a:fillRect/>
          </a:stretch>
        </p:blipFill>
        <p:spPr>
          <a:xfrm>
            <a:off x="4725875" y="1510300"/>
            <a:ext cx="3513025" cy="2685676"/>
          </a:xfrm>
          <a:prstGeom prst="rect">
            <a:avLst/>
          </a:prstGeom>
          <a:noFill/>
          <a:ln>
            <a:noFill/>
          </a:ln>
        </p:spPr>
      </p:pic>
      <p:sp>
        <p:nvSpPr>
          <p:cNvPr id="268" name="Google Shape;268;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44"/>
          <p:cNvSpPr txBox="1"/>
          <p:nvPr>
            <p:ph type="title"/>
          </p:nvPr>
        </p:nvSpPr>
        <p:spPr>
          <a:xfrm>
            <a:off x="938500" y="445025"/>
            <a:ext cx="59220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Montserrat"/>
                <a:ea typeface="Montserrat"/>
                <a:cs typeface="Montserrat"/>
                <a:sym typeface="Montserrat"/>
              </a:rPr>
              <a:t>3</a:t>
            </a:r>
            <a:r>
              <a:rPr b="1" lang="en">
                <a:latin typeface="Montserrat"/>
                <a:ea typeface="Montserrat"/>
                <a:cs typeface="Montserrat"/>
                <a:sym typeface="Montserrat"/>
              </a:rPr>
              <a:t>.   </a:t>
            </a:r>
            <a:r>
              <a:rPr b="1" lang="en">
                <a:solidFill>
                  <a:schemeClr val="lt2"/>
                </a:solidFill>
                <a:latin typeface="Montserrat"/>
                <a:ea typeface="Montserrat"/>
                <a:cs typeface="Montserrat"/>
                <a:sym typeface="Montserrat"/>
              </a:rPr>
              <a:t>How to join the data from all 20 csv files together?</a:t>
            </a:r>
            <a:endParaRPr sz="3400">
              <a:solidFill>
                <a:schemeClr val="lt2"/>
              </a:solidFill>
            </a:endParaRPr>
          </a:p>
        </p:txBody>
      </p:sp>
      <p:sp>
        <p:nvSpPr>
          <p:cNvPr id="274" name="Google Shape;274;p44"/>
          <p:cNvSpPr txBox="1"/>
          <p:nvPr>
            <p:ph idx="1" type="body"/>
          </p:nvPr>
        </p:nvSpPr>
        <p:spPr>
          <a:xfrm>
            <a:off x="938500" y="1737625"/>
            <a:ext cx="43545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a:t>
            </a:r>
            <a:r>
              <a:rPr lang="en"/>
              <a:t>guaranteeing</a:t>
            </a:r>
            <a:r>
              <a:rPr lang="en"/>
              <a:t> that all datasets were properly processed, w</a:t>
            </a:r>
            <a:r>
              <a:rPr lang="en"/>
              <a:t>e </a:t>
            </a:r>
            <a:r>
              <a:rPr b="1" lang="en"/>
              <a:t>appended the data</a:t>
            </a:r>
            <a:r>
              <a:rPr lang="en"/>
              <a:t> into a single dataframe, creating </a:t>
            </a:r>
            <a:r>
              <a:rPr b="1" lang="en"/>
              <a:t>two new columns</a:t>
            </a:r>
            <a:r>
              <a:rPr lang="en"/>
              <a:t> in the process:</a:t>
            </a:r>
            <a:endParaRPr/>
          </a:p>
          <a:p>
            <a:pPr indent="-301625" lvl="0" marL="457200" rtl="0" algn="l">
              <a:spcBef>
                <a:spcPts val="1600"/>
              </a:spcBef>
              <a:spcAft>
                <a:spcPts val="0"/>
              </a:spcAft>
              <a:buClr>
                <a:schemeClr val="lt2"/>
              </a:buClr>
              <a:buSzPts val="1150"/>
              <a:buAutoNum type="arabicPeriod"/>
            </a:pPr>
            <a:r>
              <a:rPr b="1" lang="en"/>
              <a:t>dataType</a:t>
            </a:r>
            <a:r>
              <a:rPr lang="en"/>
              <a:t> (categorical): informs if the original set where the data came from was a weekend or weekday type</a:t>
            </a:r>
            <a:endParaRPr b="1"/>
          </a:p>
          <a:p>
            <a:pPr indent="-301625" lvl="0" marL="457200" rtl="0" algn="l">
              <a:spcBef>
                <a:spcPts val="0"/>
              </a:spcBef>
              <a:spcAft>
                <a:spcPts val="0"/>
              </a:spcAft>
              <a:buClr>
                <a:schemeClr val="lt2"/>
              </a:buClr>
              <a:buSzPts val="1150"/>
              <a:buAutoNum type="arabicPeriod"/>
            </a:pPr>
            <a:r>
              <a:rPr b="1" lang="en"/>
              <a:t>city</a:t>
            </a:r>
            <a:r>
              <a:rPr lang="en"/>
              <a:t> (categorical): informs the city where the data was collected from</a:t>
            </a:r>
            <a:endParaRPr/>
          </a:p>
        </p:txBody>
      </p:sp>
      <p:cxnSp>
        <p:nvCxnSpPr>
          <p:cNvPr id="275" name="Google Shape;275;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76" name="Google Shape;276;p44"/>
          <p:cNvPicPr preferRelativeResize="0"/>
          <p:nvPr/>
        </p:nvPicPr>
        <p:blipFill rotWithShape="1">
          <a:blip r:embed="rId3">
            <a:alphaModFix/>
          </a:blip>
          <a:srcRect b="0" l="1671" r="0" t="0"/>
          <a:stretch/>
        </p:blipFill>
        <p:spPr>
          <a:xfrm>
            <a:off x="5478300" y="1563325"/>
            <a:ext cx="2643000" cy="1171950"/>
          </a:xfrm>
          <a:prstGeom prst="rect">
            <a:avLst/>
          </a:prstGeom>
          <a:noFill/>
          <a:ln>
            <a:noFill/>
          </a:ln>
        </p:spPr>
      </p:pic>
      <p:pic>
        <p:nvPicPr>
          <p:cNvPr id="277" name="Google Shape;277;p44"/>
          <p:cNvPicPr preferRelativeResize="0"/>
          <p:nvPr/>
        </p:nvPicPr>
        <p:blipFill>
          <a:blip r:embed="rId4">
            <a:alphaModFix/>
          </a:blip>
          <a:stretch>
            <a:fillRect/>
          </a:stretch>
        </p:blipFill>
        <p:spPr>
          <a:xfrm>
            <a:off x="5478300" y="2806525"/>
            <a:ext cx="3122775" cy="504925"/>
          </a:xfrm>
          <a:prstGeom prst="rect">
            <a:avLst/>
          </a:prstGeom>
          <a:noFill/>
          <a:ln>
            <a:noFill/>
          </a:ln>
        </p:spPr>
      </p:pic>
      <p:pic>
        <p:nvPicPr>
          <p:cNvPr id="278" name="Google Shape;278;p44"/>
          <p:cNvPicPr preferRelativeResize="0"/>
          <p:nvPr/>
        </p:nvPicPr>
        <p:blipFill>
          <a:blip r:embed="rId5">
            <a:alphaModFix/>
          </a:blip>
          <a:stretch>
            <a:fillRect/>
          </a:stretch>
        </p:blipFill>
        <p:spPr>
          <a:xfrm>
            <a:off x="5478300" y="3382700"/>
            <a:ext cx="2130100" cy="472525"/>
          </a:xfrm>
          <a:prstGeom prst="rect">
            <a:avLst/>
          </a:prstGeom>
          <a:noFill/>
          <a:ln>
            <a:noFill/>
          </a:ln>
        </p:spPr>
      </p:pic>
      <p:pic>
        <p:nvPicPr>
          <p:cNvPr id="279" name="Google Shape;279;p44"/>
          <p:cNvPicPr preferRelativeResize="0"/>
          <p:nvPr/>
        </p:nvPicPr>
        <p:blipFill>
          <a:blip r:embed="rId6">
            <a:alphaModFix/>
          </a:blip>
          <a:stretch>
            <a:fillRect/>
          </a:stretch>
        </p:blipFill>
        <p:spPr>
          <a:xfrm>
            <a:off x="5478300" y="3926475"/>
            <a:ext cx="2643000" cy="572047"/>
          </a:xfrm>
          <a:prstGeom prst="rect">
            <a:avLst/>
          </a:prstGeom>
          <a:noFill/>
          <a:ln>
            <a:noFill/>
          </a:ln>
        </p:spPr>
      </p:pic>
      <p:sp>
        <p:nvSpPr>
          <p:cNvPr id="280" name="Google Shape;280;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